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customXml/itemProps2.xml" ContentType="application/vnd.openxmlformats-officedocument.customXmlProperties+xml"/>
  <Override PartName="/customXml/itemProps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
  </p:sldMasterIdLst>
  <p:notesMasterIdLst>
    <p:notesMasterId r:id="rId42"/>
  </p:notesMasterIdLst>
  <p:sldIdLst>
    <p:sldId id="256" r:id="rId4"/>
    <p:sldId id="304" r:id="rId5"/>
    <p:sldId id="392" r:id="rId6"/>
    <p:sldId id="393" r:id="rId7"/>
    <p:sldId id="396" r:id="rId8"/>
    <p:sldId id="397" r:id="rId9"/>
    <p:sldId id="395" r:id="rId10"/>
    <p:sldId id="398" r:id="rId11"/>
    <p:sldId id="400" r:id="rId12"/>
    <p:sldId id="401" r:id="rId13"/>
    <p:sldId id="402" r:id="rId14"/>
    <p:sldId id="403" r:id="rId15"/>
    <p:sldId id="399" r:id="rId16"/>
    <p:sldId id="404" r:id="rId17"/>
    <p:sldId id="405" r:id="rId18"/>
    <p:sldId id="411" r:id="rId19"/>
    <p:sldId id="406" r:id="rId20"/>
    <p:sldId id="407" r:id="rId21"/>
    <p:sldId id="410" r:id="rId22"/>
    <p:sldId id="409" r:id="rId23"/>
    <p:sldId id="412" r:id="rId24"/>
    <p:sldId id="413" r:id="rId25"/>
    <p:sldId id="414" r:id="rId26"/>
    <p:sldId id="415" r:id="rId27"/>
    <p:sldId id="417" r:id="rId28"/>
    <p:sldId id="416" r:id="rId29"/>
    <p:sldId id="419" r:id="rId30"/>
    <p:sldId id="420" r:id="rId31"/>
    <p:sldId id="418" r:id="rId32"/>
    <p:sldId id="421" r:id="rId33"/>
    <p:sldId id="422" r:id="rId34"/>
    <p:sldId id="423" r:id="rId35"/>
    <p:sldId id="425" r:id="rId36"/>
    <p:sldId id="426" r:id="rId37"/>
    <p:sldId id="424" r:id="rId38"/>
    <p:sldId id="427" r:id="rId39"/>
    <p:sldId id="428" r:id="rId40"/>
    <p:sldId id="429" r:id="rId41"/>
  </p:sldIdLst>
  <p:sldSz cx="9144000" cy="6858000" type="screen4x3"/>
  <p:notesSz cx="6858000" cy="9144000"/>
  <p:defaultTextStyle>
    <a:defPPr>
      <a:defRPr lang="es-E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p:cViewPr varScale="1">
        <p:scale>
          <a:sx n="101" d="100"/>
          <a:sy n="101" d="100"/>
        </p:scale>
        <p:origin x="1950" y="114"/>
      </p:cViewPr>
      <p:guideLst>
        <p:guide orient="horz" pos="2160"/>
        <p:guide pos="2880"/>
      </p:guideLst>
    </p:cSldViewPr>
  </p:slideViewPr>
  <p:notesTextViewPr>
    <p:cViewPr>
      <p:scale>
        <a:sx n="100" d="100"/>
        <a:sy n="100" d="100"/>
      </p:scale>
      <p:origin x="0" y="0"/>
    </p:cViewPr>
  </p:notesTextViewPr>
  <p:notesViewPr>
    <p:cSldViewPr>
      <p:cViewPr varScale="1">
        <p:scale>
          <a:sx n="51" d="100"/>
          <a:sy n="51" d="100"/>
        </p:scale>
        <p:origin x="-2744"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47" Type="http://schemas.openxmlformats.org/officeDocument/2006/relationships/customXml" Target="../customXml/item3.xml"/><Relationship Id="rId7" Type="http://schemas.openxmlformats.org/officeDocument/2006/relationships/slide" Target="slides/slide4.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tableStyles" Target="tableStyles.xml"/><Relationship Id="rId20" Type="http://schemas.openxmlformats.org/officeDocument/2006/relationships/slide" Target="slides/slide17.xml"/><Relationship Id="rId41" Type="http://schemas.openxmlformats.org/officeDocument/2006/relationships/slide" Target="slides/slide38.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1 Marcador de encabezado">
            <a:extLst>
              <a:ext uri="{FF2B5EF4-FFF2-40B4-BE49-F238E27FC236}">
                <a16:creationId xmlns:a16="http://schemas.microsoft.com/office/drawing/2014/main" id="{3A40A191-E8B1-9B62-3FFF-E4F7F97B26D1}"/>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defRPr>
            </a:lvl1pPr>
          </a:lstStyle>
          <a:p>
            <a:pPr>
              <a:defRPr/>
            </a:pPr>
            <a:endParaRPr lang="es-UY"/>
          </a:p>
        </p:txBody>
      </p:sp>
      <p:sp>
        <p:nvSpPr>
          <p:cNvPr id="3" name="2 Marcador de fecha">
            <a:extLst>
              <a:ext uri="{FF2B5EF4-FFF2-40B4-BE49-F238E27FC236}">
                <a16:creationId xmlns:a16="http://schemas.microsoft.com/office/drawing/2014/main" id="{3B16FE87-81E3-C98E-352F-4B329E339FDE}"/>
              </a:ext>
            </a:extLst>
          </p:cNvPr>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defRPr>
            </a:lvl1pPr>
          </a:lstStyle>
          <a:p>
            <a:pPr>
              <a:defRPr/>
            </a:pPr>
            <a:fld id="{CDF3A925-3E3C-4F7A-ADBA-65EE5111A1F2}" type="datetimeFigureOut">
              <a:rPr lang="es-UY"/>
              <a:pPr>
                <a:defRPr/>
              </a:pPr>
              <a:t>7/3/2023</a:t>
            </a:fld>
            <a:endParaRPr lang="es-UY"/>
          </a:p>
        </p:txBody>
      </p:sp>
      <p:sp>
        <p:nvSpPr>
          <p:cNvPr id="4" name="3 Marcador de imagen de diapositiva">
            <a:extLst>
              <a:ext uri="{FF2B5EF4-FFF2-40B4-BE49-F238E27FC236}">
                <a16:creationId xmlns:a16="http://schemas.microsoft.com/office/drawing/2014/main" id="{9A533837-16F1-FC47-5826-3ED68035276E}"/>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s-UY" noProof="0"/>
          </a:p>
        </p:txBody>
      </p:sp>
      <p:sp>
        <p:nvSpPr>
          <p:cNvPr id="5" name="4 Marcador de notas">
            <a:extLst>
              <a:ext uri="{FF2B5EF4-FFF2-40B4-BE49-F238E27FC236}">
                <a16:creationId xmlns:a16="http://schemas.microsoft.com/office/drawing/2014/main" id="{8F6624B5-69D6-2335-8306-4F3BADC61E91}"/>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noProof="0"/>
              <a:t>Haga clic para modificar el estilo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UY" noProof="0"/>
          </a:p>
        </p:txBody>
      </p:sp>
      <p:sp>
        <p:nvSpPr>
          <p:cNvPr id="6" name="5 Marcador de pie de página">
            <a:extLst>
              <a:ext uri="{FF2B5EF4-FFF2-40B4-BE49-F238E27FC236}">
                <a16:creationId xmlns:a16="http://schemas.microsoft.com/office/drawing/2014/main" id="{E893AACF-3CCD-5BD6-67CF-1958E9A2B72E}"/>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defRPr>
            </a:lvl1pPr>
          </a:lstStyle>
          <a:p>
            <a:pPr>
              <a:defRPr/>
            </a:pPr>
            <a:endParaRPr lang="es-UY"/>
          </a:p>
        </p:txBody>
      </p:sp>
      <p:sp>
        <p:nvSpPr>
          <p:cNvPr id="7" name="6 Marcador de número de diapositiva">
            <a:extLst>
              <a:ext uri="{FF2B5EF4-FFF2-40B4-BE49-F238E27FC236}">
                <a16:creationId xmlns:a16="http://schemas.microsoft.com/office/drawing/2014/main" id="{08ED4DF3-0982-8456-1A08-54596DB97CEA}"/>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043038CA-B8DD-4E4D-B09F-89943ADBAA3B}" type="slidenum">
              <a:rPr lang="es-UY" altLang="en-US"/>
              <a:pPr>
                <a:defRPr/>
              </a:pPr>
              <a:t>‹#›</a:t>
            </a:fld>
            <a:endParaRPr lang="es-UY"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1 Marcador de imagen de diapositiva">
            <a:extLst>
              <a:ext uri="{FF2B5EF4-FFF2-40B4-BE49-F238E27FC236}">
                <a16:creationId xmlns:a16="http://schemas.microsoft.com/office/drawing/2014/main" id="{46A60A55-DF27-0624-ADD4-AD45065A0C0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2 Marcador de notas">
            <a:extLst>
              <a:ext uri="{FF2B5EF4-FFF2-40B4-BE49-F238E27FC236}">
                <a16:creationId xmlns:a16="http://schemas.microsoft.com/office/drawing/2014/main" id="{798D49C2-2F2B-5EB8-38F7-0428006DD3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s-UY" altLang="en-US"/>
          </a:p>
        </p:txBody>
      </p:sp>
      <p:sp>
        <p:nvSpPr>
          <p:cNvPr id="11268" name="3 Marcador de número de diapositiva">
            <a:extLst>
              <a:ext uri="{FF2B5EF4-FFF2-40B4-BE49-F238E27FC236}">
                <a16:creationId xmlns:a16="http://schemas.microsoft.com/office/drawing/2014/main" id="{D1C722EE-7D50-EC77-B47F-9582C45ADFB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20D63B3-4535-4873-929A-59AA32DE5029}" type="slidenum">
              <a:rPr lang="es-UY" altLang="en-US" smtClean="0">
                <a:latin typeface="Arial" panose="020B0604020202020204" pitchFamily="34" charset="0"/>
              </a:rPr>
              <a:pPr>
                <a:spcBef>
                  <a:spcPct val="0"/>
                </a:spcBef>
              </a:pPr>
              <a:t>1</a:t>
            </a:fld>
            <a:endParaRPr lang="es-UY" altLang="en-US">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1 Marcador de imagen de diapositiva">
            <a:extLst>
              <a:ext uri="{FF2B5EF4-FFF2-40B4-BE49-F238E27FC236}">
                <a16:creationId xmlns:a16="http://schemas.microsoft.com/office/drawing/2014/main" id="{549D31E3-E91B-9927-A1F2-F90EED3F424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2 Marcador de notas">
            <a:extLst>
              <a:ext uri="{FF2B5EF4-FFF2-40B4-BE49-F238E27FC236}">
                <a16:creationId xmlns:a16="http://schemas.microsoft.com/office/drawing/2014/main" id="{0A75BCF7-D1CB-796B-032B-19E3BB524BA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s-UY" altLang="en-US"/>
          </a:p>
        </p:txBody>
      </p:sp>
      <p:sp>
        <p:nvSpPr>
          <p:cNvPr id="13316" name="3 Marcador de número de diapositiva">
            <a:extLst>
              <a:ext uri="{FF2B5EF4-FFF2-40B4-BE49-F238E27FC236}">
                <a16:creationId xmlns:a16="http://schemas.microsoft.com/office/drawing/2014/main" id="{55091FF5-DADE-8C77-2F4C-2A13698327C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8FF119F-231A-4238-A196-C38432DCE515}" type="slidenum">
              <a:rPr lang="es-UY" altLang="en-US" smtClean="0">
                <a:latin typeface="Arial" panose="020B0604020202020204" pitchFamily="34" charset="0"/>
              </a:rPr>
              <a:pPr>
                <a:spcBef>
                  <a:spcPct val="0"/>
                </a:spcBef>
              </a:pPr>
              <a:t>2</a:t>
            </a:fld>
            <a:endParaRPr lang="es-UY" altLang="en-US">
              <a:latin typeface="Arial" panose="020B06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4C9AEFD-96D8-720C-A0FD-980485C25407}"/>
              </a:ext>
            </a:extLst>
          </p:cNvPr>
          <p:cNvSpPr/>
          <p:nvPr userDrawn="1"/>
        </p:nvSpPr>
        <p:spPr>
          <a:xfrm>
            <a:off x="8172450" y="6669088"/>
            <a:ext cx="936625" cy="1889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a:solidFill>
                <a:schemeClr val="bg1"/>
              </a:solidFill>
            </a:endParaRPr>
          </a:p>
        </p:txBody>
      </p:sp>
      <p:sp>
        <p:nvSpPr>
          <p:cNvPr id="2" name="1 Título"/>
          <p:cNvSpPr>
            <a:spLocks noGrp="1"/>
          </p:cNvSpPr>
          <p:nvPr>
            <p:ph type="ctrTitle"/>
          </p:nvPr>
        </p:nvSpPr>
        <p:spPr>
          <a:xfrm>
            <a:off x="685800" y="2130425"/>
            <a:ext cx="7772400" cy="1470025"/>
          </a:xfrm>
        </p:spPr>
        <p:txBody>
          <a:bodyPr/>
          <a:lstStyle>
            <a:lvl1pPr>
              <a:defRPr sz="4000">
                <a:solidFill>
                  <a:srgbClr val="002060"/>
                </a:solidFill>
                <a:latin typeface="Times New Roman" panose="02020603050405020304" pitchFamily="18" charset="0"/>
                <a:cs typeface="Times New Roman" panose="02020603050405020304" pitchFamily="18" charset="0"/>
              </a:defRPr>
            </a:lvl1pPr>
          </a:lstStyle>
          <a:p>
            <a:r>
              <a:rPr lang="es-ES" dirty="0"/>
              <a:t>Haga clic para modificar el estilo de título del patrón</a:t>
            </a:r>
            <a:endParaRPr lang="es-UY" dirty="0"/>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rgbClr val="002060"/>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 dirty="0"/>
              <a:t>Haga clic para modificar el estilo de subtítulo del patrón</a:t>
            </a:r>
            <a:endParaRPr lang="es-UY" dirty="0"/>
          </a:p>
        </p:txBody>
      </p:sp>
    </p:spTree>
    <p:extLst>
      <p:ext uri="{BB962C8B-B14F-4D97-AF65-F5344CB8AC3E}">
        <p14:creationId xmlns:p14="http://schemas.microsoft.com/office/powerpoint/2010/main" val="2403916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ítulo y objetos">
    <p:spTree>
      <p:nvGrpSpPr>
        <p:cNvPr id="1" name=""/>
        <p:cNvGrpSpPr/>
        <p:nvPr/>
      </p:nvGrpSpPr>
      <p:grpSpPr>
        <a:xfrm>
          <a:off x="0" y="0"/>
          <a:ext cx="0" cy="0"/>
          <a:chOff x="0" y="0"/>
          <a:chExt cx="0" cy="0"/>
        </a:xfrm>
      </p:grpSpPr>
      <p:sp>
        <p:nvSpPr>
          <p:cNvPr id="4" name="Rounded Rectangle 7">
            <a:extLst>
              <a:ext uri="{FF2B5EF4-FFF2-40B4-BE49-F238E27FC236}">
                <a16:creationId xmlns:a16="http://schemas.microsoft.com/office/drawing/2014/main" id="{0E2638EA-C6C9-6AD3-000C-6806D198DA8F}"/>
              </a:ext>
            </a:extLst>
          </p:cNvPr>
          <p:cNvSpPr/>
          <p:nvPr userDrawn="1"/>
        </p:nvSpPr>
        <p:spPr>
          <a:xfrm>
            <a:off x="468313" y="260350"/>
            <a:ext cx="8207375" cy="8651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a:p>
        </p:txBody>
      </p:sp>
      <p:sp>
        <p:nvSpPr>
          <p:cNvPr id="2" name="1 Título"/>
          <p:cNvSpPr>
            <a:spLocks noGrp="1"/>
          </p:cNvSpPr>
          <p:nvPr>
            <p:ph type="title"/>
          </p:nvPr>
        </p:nvSpPr>
        <p:spPr>
          <a:xfrm>
            <a:off x="457200" y="274638"/>
            <a:ext cx="8229600" cy="778098"/>
          </a:xfrm>
          <a:effectLst/>
        </p:spPr>
        <p:txBody>
          <a:bodyPr/>
          <a:lstStyle>
            <a:lvl1pPr>
              <a:defRPr sz="2800">
                <a:solidFill>
                  <a:srgbClr val="002060"/>
                </a:solidFill>
              </a:defRPr>
            </a:lvl1pPr>
          </a:lstStyle>
          <a:p>
            <a:endParaRPr lang="es-UY" dirty="0"/>
          </a:p>
        </p:txBody>
      </p:sp>
      <p:sp>
        <p:nvSpPr>
          <p:cNvPr id="3" name="2 Marcador de contenido"/>
          <p:cNvSpPr>
            <a:spLocks noGrp="1"/>
          </p:cNvSpPr>
          <p:nvPr>
            <p:ph idx="1"/>
          </p:nvPr>
        </p:nvSpPr>
        <p:spPr>
          <a:xfrm>
            <a:off x="457200" y="1196752"/>
            <a:ext cx="8229600" cy="4929411"/>
          </a:xfrm>
        </p:spPr>
        <p:txBody>
          <a:bodyPr/>
          <a:lstStyle>
            <a:lvl1pPr algn="just">
              <a:defRPr sz="2800">
                <a:solidFill>
                  <a:srgbClr val="002060"/>
                </a:solidFill>
              </a:defRPr>
            </a:lvl1pPr>
            <a:lvl2pPr algn="just">
              <a:defRPr sz="2400">
                <a:solidFill>
                  <a:srgbClr val="002060"/>
                </a:solidFill>
              </a:defRPr>
            </a:lvl2pPr>
            <a:lvl3pPr algn="just">
              <a:defRPr>
                <a:solidFill>
                  <a:srgbClr val="002060"/>
                </a:solidFill>
              </a:defRPr>
            </a:lvl3pPr>
            <a:lvl4pPr algn="just">
              <a:defRPr>
                <a:solidFill>
                  <a:srgbClr val="002060"/>
                </a:solidFill>
              </a:defRPr>
            </a:lvl4pPr>
            <a:lvl5pPr algn="just">
              <a:defRPr>
                <a:solidFill>
                  <a:srgbClr val="002060"/>
                </a:solidFill>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UY" dirty="0"/>
          </a:p>
        </p:txBody>
      </p:sp>
      <p:sp>
        <p:nvSpPr>
          <p:cNvPr id="5" name="Date Placeholder 4">
            <a:extLst>
              <a:ext uri="{FF2B5EF4-FFF2-40B4-BE49-F238E27FC236}">
                <a16:creationId xmlns:a16="http://schemas.microsoft.com/office/drawing/2014/main" id="{39096653-2516-56CC-6718-80744F87F4B6}"/>
              </a:ext>
            </a:extLst>
          </p:cNvPr>
          <p:cNvSpPr>
            <a:spLocks noGrp="1" noChangeArrowheads="1"/>
          </p:cNvSpPr>
          <p:nvPr>
            <p:ph type="dt" sz="half" idx="10"/>
          </p:nvPr>
        </p:nvSpPr>
        <p:spPr/>
        <p:txBody>
          <a:bodyPr/>
          <a:lstStyle>
            <a:lvl1pPr>
              <a:defRPr/>
            </a:lvl1pPr>
          </a:lstStyle>
          <a:p>
            <a:pPr>
              <a:defRPr/>
            </a:pPr>
            <a:endParaRPr lang="es-ES"/>
          </a:p>
        </p:txBody>
      </p:sp>
      <p:sp>
        <p:nvSpPr>
          <p:cNvPr id="6" name="Footer Placeholder 5">
            <a:extLst>
              <a:ext uri="{FF2B5EF4-FFF2-40B4-BE49-F238E27FC236}">
                <a16:creationId xmlns:a16="http://schemas.microsoft.com/office/drawing/2014/main" id="{2982355B-110E-8AD1-8563-FC825DFAE9E5}"/>
              </a:ext>
            </a:extLst>
          </p:cNvPr>
          <p:cNvSpPr>
            <a:spLocks noGrp="1" noChangeArrowheads="1"/>
          </p:cNvSpPr>
          <p:nvPr>
            <p:ph type="ftr" sz="quarter" idx="11"/>
          </p:nvPr>
        </p:nvSpPr>
        <p:spPr/>
        <p:txBody>
          <a:bodyPr/>
          <a:lstStyle>
            <a:lvl1pPr>
              <a:defRPr/>
            </a:lvl1pPr>
          </a:lstStyle>
          <a:p>
            <a:pPr>
              <a:defRPr/>
            </a:pPr>
            <a:endParaRPr lang="es-ES"/>
          </a:p>
        </p:txBody>
      </p:sp>
      <p:sp>
        <p:nvSpPr>
          <p:cNvPr id="7" name="Slide Number Placeholder 6">
            <a:extLst>
              <a:ext uri="{FF2B5EF4-FFF2-40B4-BE49-F238E27FC236}">
                <a16:creationId xmlns:a16="http://schemas.microsoft.com/office/drawing/2014/main" id="{97E9822F-F59B-4056-DBFA-A60D8FCF4037}"/>
              </a:ext>
            </a:extLst>
          </p:cNvPr>
          <p:cNvSpPr>
            <a:spLocks noGrp="1" noChangeArrowheads="1"/>
          </p:cNvSpPr>
          <p:nvPr>
            <p:ph type="sldNum" sz="quarter" idx="12"/>
          </p:nvPr>
        </p:nvSpPr>
        <p:spPr/>
        <p:txBody>
          <a:bodyPr/>
          <a:lstStyle>
            <a:lvl1pPr>
              <a:defRPr/>
            </a:lvl1pPr>
          </a:lstStyle>
          <a:p>
            <a:pPr>
              <a:defRPr/>
            </a:pPr>
            <a:fld id="{58E0C9BA-0D49-4534-A4EA-4B1A273A18C3}" type="slidenum">
              <a:rPr lang="es-ES" altLang="en-US"/>
              <a:pPr>
                <a:defRPr/>
              </a:pPr>
              <a:t>‹#›</a:t>
            </a:fld>
            <a:endParaRPr lang="es-ES" altLang="en-US"/>
          </a:p>
        </p:txBody>
      </p:sp>
    </p:spTree>
    <p:extLst>
      <p:ext uri="{BB962C8B-B14F-4D97-AF65-F5344CB8AC3E}">
        <p14:creationId xmlns:p14="http://schemas.microsoft.com/office/powerpoint/2010/main" val="137465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solidFill>
                  <a:srgbClr val="002060"/>
                </a:solidFill>
              </a:defRPr>
            </a:lvl1pPr>
          </a:lstStyle>
          <a:p>
            <a:r>
              <a:rPr lang="es-ES" dirty="0"/>
              <a:t>Haga clic para modificar el estilo de título del patrón</a:t>
            </a:r>
            <a:endParaRPr lang="es-UY" dirty="0"/>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rgbClr val="002060"/>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 dirty="0"/>
              <a:t>Haga clic para modificar el estilo de texto del patrón</a:t>
            </a:r>
          </a:p>
        </p:txBody>
      </p:sp>
      <p:sp>
        <p:nvSpPr>
          <p:cNvPr id="4" name="Rectangle 4">
            <a:extLst>
              <a:ext uri="{FF2B5EF4-FFF2-40B4-BE49-F238E27FC236}">
                <a16:creationId xmlns:a16="http://schemas.microsoft.com/office/drawing/2014/main" id="{78E75BFD-26FE-817C-D9F3-D8FA7C5B1041}"/>
              </a:ext>
            </a:extLst>
          </p:cNvPr>
          <p:cNvSpPr>
            <a:spLocks noGrp="1" noChangeArrowheads="1"/>
          </p:cNvSpPr>
          <p:nvPr>
            <p:ph type="dt" sz="half" idx="10"/>
          </p:nvPr>
        </p:nvSpPr>
        <p:spPr>
          <a:ln/>
        </p:spPr>
        <p:txBody>
          <a:bodyPr/>
          <a:lstStyle>
            <a:lvl1pPr>
              <a:defRPr/>
            </a:lvl1pPr>
          </a:lstStyle>
          <a:p>
            <a:pPr>
              <a:defRPr/>
            </a:pPr>
            <a:endParaRPr lang="es-ES"/>
          </a:p>
        </p:txBody>
      </p:sp>
      <p:sp>
        <p:nvSpPr>
          <p:cNvPr id="5" name="Rectangle 5">
            <a:extLst>
              <a:ext uri="{FF2B5EF4-FFF2-40B4-BE49-F238E27FC236}">
                <a16:creationId xmlns:a16="http://schemas.microsoft.com/office/drawing/2014/main" id="{600226DD-F099-A592-00AA-E594BEFC55F2}"/>
              </a:ext>
            </a:extLst>
          </p:cNvPr>
          <p:cNvSpPr>
            <a:spLocks noGrp="1" noChangeArrowheads="1"/>
          </p:cNvSpPr>
          <p:nvPr>
            <p:ph type="ftr" sz="quarter" idx="11"/>
          </p:nvPr>
        </p:nvSpPr>
        <p:spPr>
          <a:ln/>
        </p:spPr>
        <p:txBody>
          <a:bodyPr/>
          <a:lstStyle>
            <a:lvl1pPr>
              <a:defRPr/>
            </a:lvl1pPr>
          </a:lstStyle>
          <a:p>
            <a:pPr>
              <a:defRPr/>
            </a:pPr>
            <a:endParaRPr lang="es-ES"/>
          </a:p>
        </p:txBody>
      </p:sp>
      <p:sp>
        <p:nvSpPr>
          <p:cNvPr id="6" name="Rectangle 6">
            <a:extLst>
              <a:ext uri="{FF2B5EF4-FFF2-40B4-BE49-F238E27FC236}">
                <a16:creationId xmlns:a16="http://schemas.microsoft.com/office/drawing/2014/main" id="{3EE855C6-7C46-9A9B-8B10-B974DF7D5094}"/>
              </a:ext>
            </a:extLst>
          </p:cNvPr>
          <p:cNvSpPr>
            <a:spLocks noGrp="1" noChangeArrowheads="1"/>
          </p:cNvSpPr>
          <p:nvPr>
            <p:ph type="sldNum" sz="quarter" idx="12"/>
          </p:nvPr>
        </p:nvSpPr>
        <p:spPr>
          <a:ln/>
        </p:spPr>
        <p:txBody>
          <a:bodyPr/>
          <a:lstStyle>
            <a:lvl1pPr>
              <a:defRPr/>
            </a:lvl1pPr>
          </a:lstStyle>
          <a:p>
            <a:pPr>
              <a:defRPr/>
            </a:pPr>
            <a:fld id="{B30D9350-7650-4FF5-9174-3CB07D69AA81}" type="slidenum">
              <a:rPr lang="es-ES" altLang="en-US"/>
              <a:pPr>
                <a:defRPr/>
              </a:pPr>
              <a:t>‹#›</a:t>
            </a:fld>
            <a:endParaRPr lang="es-ES" altLang="en-US"/>
          </a:p>
        </p:txBody>
      </p:sp>
    </p:spTree>
    <p:extLst>
      <p:ext uri="{BB962C8B-B14F-4D97-AF65-F5344CB8AC3E}">
        <p14:creationId xmlns:p14="http://schemas.microsoft.com/office/powerpoint/2010/main" val="20309477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solidFill>
                  <a:srgbClr val="002060"/>
                </a:solidFill>
              </a:defRPr>
            </a:lvl1pPr>
          </a:lstStyle>
          <a:p>
            <a:r>
              <a:rPr lang="es-ES" dirty="0"/>
              <a:t>Haga clic para modificar el estilo de título del patrón</a:t>
            </a:r>
            <a:endParaRPr lang="es-UY" dirty="0"/>
          </a:p>
        </p:txBody>
      </p:sp>
      <p:sp>
        <p:nvSpPr>
          <p:cNvPr id="3" name="2 Marcador de contenido"/>
          <p:cNvSpPr>
            <a:spLocks noGrp="1"/>
          </p:cNvSpPr>
          <p:nvPr>
            <p:ph sz="half" idx="1"/>
          </p:nvPr>
        </p:nvSpPr>
        <p:spPr>
          <a:xfrm>
            <a:off x="457200" y="1600200"/>
            <a:ext cx="4038600" cy="4525963"/>
          </a:xfrm>
        </p:spPr>
        <p:txBody>
          <a:bodyPr/>
          <a:lstStyle>
            <a:lvl1pPr>
              <a:defRPr sz="2800">
                <a:solidFill>
                  <a:srgbClr val="002060"/>
                </a:solidFill>
              </a:defRPr>
            </a:lvl1pPr>
            <a:lvl2pPr>
              <a:defRPr sz="2400">
                <a:solidFill>
                  <a:srgbClr val="002060"/>
                </a:solidFill>
              </a:defRPr>
            </a:lvl2pPr>
            <a:lvl3pPr>
              <a:defRPr sz="2000">
                <a:solidFill>
                  <a:srgbClr val="002060"/>
                </a:solidFill>
              </a:defRPr>
            </a:lvl3pPr>
            <a:lvl4pPr>
              <a:defRPr sz="1800">
                <a:solidFill>
                  <a:srgbClr val="002060"/>
                </a:solidFill>
              </a:defRPr>
            </a:lvl4pPr>
            <a:lvl5pPr>
              <a:defRPr sz="1800">
                <a:solidFill>
                  <a:srgbClr val="002060"/>
                </a:solidFill>
              </a:defRPr>
            </a:lvl5pPr>
            <a:lvl6pPr>
              <a:defRPr sz="1800"/>
            </a:lvl6pPr>
            <a:lvl7pPr>
              <a:defRPr sz="1800"/>
            </a:lvl7pPr>
            <a:lvl8pPr>
              <a:defRPr sz="1800"/>
            </a:lvl8pPr>
            <a:lvl9pPr>
              <a:defRPr sz="1800"/>
            </a:lvl9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UY" dirty="0"/>
          </a:p>
        </p:txBody>
      </p:sp>
      <p:sp>
        <p:nvSpPr>
          <p:cNvPr id="4" name="3 Marcador de contenido"/>
          <p:cNvSpPr>
            <a:spLocks noGrp="1"/>
          </p:cNvSpPr>
          <p:nvPr>
            <p:ph sz="half" idx="2"/>
          </p:nvPr>
        </p:nvSpPr>
        <p:spPr>
          <a:xfrm>
            <a:off x="4648200" y="1600200"/>
            <a:ext cx="4038600" cy="4525963"/>
          </a:xfrm>
        </p:spPr>
        <p:txBody>
          <a:bodyPr/>
          <a:lstStyle>
            <a:lvl1pPr>
              <a:defRPr sz="2800">
                <a:solidFill>
                  <a:srgbClr val="002060"/>
                </a:solidFill>
              </a:defRPr>
            </a:lvl1pPr>
            <a:lvl2pPr>
              <a:defRPr sz="2400">
                <a:solidFill>
                  <a:srgbClr val="002060"/>
                </a:solidFill>
              </a:defRPr>
            </a:lvl2pPr>
            <a:lvl3pPr>
              <a:defRPr sz="2000">
                <a:solidFill>
                  <a:srgbClr val="002060"/>
                </a:solidFill>
              </a:defRPr>
            </a:lvl3pPr>
            <a:lvl4pPr>
              <a:defRPr sz="1800">
                <a:solidFill>
                  <a:srgbClr val="002060"/>
                </a:solidFill>
              </a:defRPr>
            </a:lvl4pPr>
            <a:lvl5pPr>
              <a:defRPr sz="1800">
                <a:solidFill>
                  <a:srgbClr val="002060"/>
                </a:solidFill>
              </a:defRPr>
            </a:lvl5pPr>
            <a:lvl6pPr>
              <a:defRPr sz="1800"/>
            </a:lvl6pPr>
            <a:lvl7pPr>
              <a:defRPr sz="1800"/>
            </a:lvl7pPr>
            <a:lvl8pPr>
              <a:defRPr sz="1800"/>
            </a:lvl8pPr>
            <a:lvl9pPr>
              <a:defRPr sz="1800"/>
            </a:lvl9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UY" dirty="0"/>
          </a:p>
        </p:txBody>
      </p:sp>
      <p:sp>
        <p:nvSpPr>
          <p:cNvPr id="5" name="Rectangle 4">
            <a:extLst>
              <a:ext uri="{FF2B5EF4-FFF2-40B4-BE49-F238E27FC236}">
                <a16:creationId xmlns:a16="http://schemas.microsoft.com/office/drawing/2014/main" id="{50410B28-D881-4067-B465-97114B3F1006}"/>
              </a:ext>
            </a:extLst>
          </p:cNvPr>
          <p:cNvSpPr>
            <a:spLocks noGrp="1" noChangeArrowheads="1"/>
          </p:cNvSpPr>
          <p:nvPr>
            <p:ph type="dt" sz="half" idx="10"/>
          </p:nvPr>
        </p:nvSpPr>
        <p:spPr>
          <a:ln/>
        </p:spPr>
        <p:txBody>
          <a:bodyPr/>
          <a:lstStyle>
            <a:lvl1pPr>
              <a:defRPr/>
            </a:lvl1pPr>
          </a:lstStyle>
          <a:p>
            <a:pPr>
              <a:defRPr/>
            </a:pPr>
            <a:endParaRPr lang="es-ES"/>
          </a:p>
        </p:txBody>
      </p:sp>
      <p:sp>
        <p:nvSpPr>
          <p:cNvPr id="6" name="Rectangle 5">
            <a:extLst>
              <a:ext uri="{FF2B5EF4-FFF2-40B4-BE49-F238E27FC236}">
                <a16:creationId xmlns:a16="http://schemas.microsoft.com/office/drawing/2014/main" id="{6669E261-9303-7819-2F6C-6FEFBDC3882B}"/>
              </a:ext>
            </a:extLst>
          </p:cNvPr>
          <p:cNvSpPr>
            <a:spLocks noGrp="1" noChangeArrowheads="1"/>
          </p:cNvSpPr>
          <p:nvPr>
            <p:ph type="ftr" sz="quarter" idx="11"/>
          </p:nvPr>
        </p:nvSpPr>
        <p:spPr>
          <a:ln/>
        </p:spPr>
        <p:txBody>
          <a:bodyPr/>
          <a:lstStyle>
            <a:lvl1pPr>
              <a:defRPr/>
            </a:lvl1pPr>
          </a:lstStyle>
          <a:p>
            <a:pPr>
              <a:defRPr/>
            </a:pPr>
            <a:endParaRPr lang="es-ES"/>
          </a:p>
        </p:txBody>
      </p:sp>
      <p:sp>
        <p:nvSpPr>
          <p:cNvPr id="7" name="Rectangle 6">
            <a:extLst>
              <a:ext uri="{FF2B5EF4-FFF2-40B4-BE49-F238E27FC236}">
                <a16:creationId xmlns:a16="http://schemas.microsoft.com/office/drawing/2014/main" id="{4AC09E8E-7B9C-5846-92A8-7CB79E44A3C9}"/>
              </a:ext>
            </a:extLst>
          </p:cNvPr>
          <p:cNvSpPr>
            <a:spLocks noGrp="1" noChangeArrowheads="1"/>
          </p:cNvSpPr>
          <p:nvPr>
            <p:ph type="sldNum" sz="quarter" idx="12"/>
          </p:nvPr>
        </p:nvSpPr>
        <p:spPr>
          <a:ln/>
        </p:spPr>
        <p:txBody>
          <a:bodyPr/>
          <a:lstStyle>
            <a:lvl1pPr>
              <a:defRPr/>
            </a:lvl1pPr>
          </a:lstStyle>
          <a:p>
            <a:pPr>
              <a:defRPr/>
            </a:pPr>
            <a:fld id="{9FBF5E00-D03F-48E3-9011-ECA31D417937}" type="slidenum">
              <a:rPr lang="es-ES" altLang="en-US"/>
              <a:pPr>
                <a:defRPr/>
              </a:pPr>
              <a:t>‹#›</a:t>
            </a:fld>
            <a:endParaRPr lang="es-ES" altLang="en-US"/>
          </a:p>
        </p:txBody>
      </p:sp>
    </p:spTree>
    <p:extLst>
      <p:ext uri="{BB962C8B-B14F-4D97-AF65-F5344CB8AC3E}">
        <p14:creationId xmlns:p14="http://schemas.microsoft.com/office/powerpoint/2010/main" val="1259994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UY"/>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UY"/>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UY"/>
          </a:p>
        </p:txBody>
      </p:sp>
      <p:sp>
        <p:nvSpPr>
          <p:cNvPr id="7" name="Rectangle 4">
            <a:extLst>
              <a:ext uri="{FF2B5EF4-FFF2-40B4-BE49-F238E27FC236}">
                <a16:creationId xmlns:a16="http://schemas.microsoft.com/office/drawing/2014/main" id="{5DE2CA63-67ED-DA56-38D0-40510D073AF5}"/>
              </a:ext>
            </a:extLst>
          </p:cNvPr>
          <p:cNvSpPr>
            <a:spLocks noGrp="1" noChangeArrowheads="1"/>
          </p:cNvSpPr>
          <p:nvPr>
            <p:ph type="dt" sz="half" idx="10"/>
          </p:nvPr>
        </p:nvSpPr>
        <p:spPr>
          <a:ln/>
        </p:spPr>
        <p:txBody>
          <a:bodyPr/>
          <a:lstStyle>
            <a:lvl1pPr>
              <a:defRPr/>
            </a:lvl1pPr>
          </a:lstStyle>
          <a:p>
            <a:pPr>
              <a:defRPr/>
            </a:pPr>
            <a:endParaRPr lang="es-ES"/>
          </a:p>
        </p:txBody>
      </p:sp>
      <p:sp>
        <p:nvSpPr>
          <p:cNvPr id="8" name="Rectangle 5">
            <a:extLst>
              <a:ext uri="{FF2B5EF4-FFF2-40B4-BE49-F238E27FC236}">
                <a16:creationId xmlns:a16="http://schemas.microsoft.com/office/drawing/2014/main" id="{81512C9D-8EBA-D80B-7AD4-18D0931763D7}"/>
              </a:ext>
            </a:extLst>
          </p:cNvPr>
          <p:cNvSpPr>
            <a:spLocks noGrp="1" noChangeArrowheads="1"/>
          </p:cNvSpPr>
          <p:nvPr>
            <p:ph type="ftr" sz="quarter" idx="11"/>
          </p:nvPr>
        </p:nvSpPr>
        <p:spPr>
          <a:ln/>
        </p:spPr>
        <p:txBody>
          <a:bodyPr/>
          <a:lstStyle>
            <a:lvl1pPr>
              <a:defRPr/>
            </a:lvl1pPr>
          </a:lstStyle>
          <a:p>
            <a:pPr>
              <a:defRPr/>
            </a:pPr>
            <a:endParaRPr lang="es-ES"/>
          </a:p>
        </p:txBody>
      </p:sp>
      <p:sp>
        <p:nvSpPr>
          <p:cNvPr id="9" name="Rectangle 6">
            <a:extLst>
              <a:ext uri="{FF2B5EF4-FFF2-40B4-BE49-F238E27FC236}">
                <a16:creationId xmlns:a16="http://schemas.microsoft.com/office/drawing/2014/main" id="{EC04BC32-F0FB-D0AB-5704-595ECC27B1B1}"/>
              </a:ext>
            </a:extLst>
          </p:cNvPr>
          <p:cNvSpPr>
            <a:spLocks noGrp="1" noChangeArrowheads="1"/>
          </p:cNvSpPr>
          <p:nvPr>
            <p:ph type="sldNum" sz="quarter" idx="12"/>
          </p:nvPr>
        </p:nvSpPr>
        <p:spPr>
          <a:ln/>
        </p:spPr>
        <p:txBody>
          <a:bodyPr/>
          <a:lstStyle>
            <a:lvl1pPr>
              <a:defRPr/>
            </a:lvl1pPr>
          </a:lstStyle>
          <a:p>
            <a:pPr>
              <a:defRPr/>
            </a:pPr>
            <a:fld id="{FD247C05-09F3-47D5-93A0-CE5587F3D90D}" type="slidenum">
              <a:rPr lang="es-ES" altLang="en-US"/>
              <a:pPr>
                <a:defRPr/>
              </a:pPr>
              <a:t>‹#›</a:t>
            </a:fld>
            <a:endParaRPr lang="es-ES" altLang="en-US"/>
          </a:p>
        </p:txBody>
      </p:sp>
    </p:spTree>
    <p:extLst>
      <p:ext uri="{BB962C8B-B14F-4D97-AF65-F5344CB8AC3E}">
        <p14:creationId xmlns:p14="http://schemas.microsoft.com/office/powerpoint/2010/main" val="2862347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solidFill>
                  <a:srgbClr val="002060"/>
                </a:solidFill>
              </a:defRPr>
            </a:lvl1pPr>
          </a:lstStyle>
          <a:p>
            <a:r>
              <a:rPr lang="es-ES" dirty="0"/>
              <a:t>Haga clic para modificar el estilo de título del patrón</a:t>
            </a:r>
            <a:endParaRPr lang="es-UY" dirty="0"/>
          </a:p>
        </p:txBody>
      </p:sp>
      <p:sp>
        <p:nvSpPr>
          <p:cNvPr id="3" name="2 Marcador de contenido"/>
          <p:cNvSpPr>
            <a:spLocks noGrp="1"/>
          </p:cNvSpPr>
          <p:nvPr>
            <p:ph idx="1"/>
          </p:nvPr>
        </p:nvSpPr>
        <p:spPr>
          <a:xfrm>
            <a:off x="3575050" y="273050"/>
            <a:ext cx="5111750" cy="5853113"/>
          </a:xfrm>
        </p:spPr>
        <p:txBody>
          <a:bodyPr/>
          <a:lstStyle>
            <a:lvl1pPr>
              <a:defRPr sz="3200">
                <a:solidFill>
                  <a:srgbClr val="002060"/>
                </a:solidFill>
              </a:defRPr>
            </a:lvl1pPr>
            <a:lvl2pPr>
              <a:defRPr sz="2800">
                <a:solidFill>
                  <a:srgbClr val="002060"/>
                </a:solidFill>
              </a:defRPr>
            </a:lvl2pPr>
            <a:lvl3pPr>
              <a:defRPr sz="2400">
                <a:solidFill>
                  <a:srgbClr val="002060"/>
                </a:solidFill>
              </a:defRPr>
            </a:lvl3pPr>
            <a:lvl4pPr>
              <a:defRPr sz="2000">
                <a:solidFill>
                  <a:srgbClr val="002060"/>
                </a:solidFill>
              </a:defRPr>
            </a:lvl4pPr>
            <a:lvl5pPr>
              <a:defRPr sz="2000">
                <a:solidFill>
                  <a:srgbClr val="002060"/>
                </a:solidFill>
              </a:defRPr>
            </a:lvl5pPr>
            <a:lvl6pPr>
              <a:defRPr sz="2000"/>
            </a:lvl6pPr>
            <a:lvl7pPr>
              <a:defRPr sz="2000"/>
            </a:lvl7pPr>
            <a:lvl8pPr>
              <a:defRPr sz="2000"/>
            </a:lvl8pPr>
            <a:lvl9pPr>
              <a:defRPr sz="2000"/>
            </a:lvl9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UY" dirty="0"/>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solidFill>
                  <a:srgbClr val="002060"/>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dirty="0"/>
              <a:t>Haga clic para modificar el estilo de texto del patrón</a:t>
            </a:r>
          </a:p>
        </p:txBody>
      </p:sp>
      <p:sp>
        <p:nvSpPr>
          <p:cNvPr id="5" name="Rectangle 4">
            <a:extLst>
              <a:ext uri="{FF2B5EF4-FFF2-40B4-BE49-F238E27FC236}">
                <a16:creationId xmlns:a16="http://schemas.microsoft.com/office/drawing/2014/main" id="{1F5BB094-3270-4144-CB9C-101E1219EA40}"/>
              </a:ext>
            </a:extLst>
          </p:cNvPr>
          <p:cNvSpPr>
            <a:spLocks noGrp="1" noChangeArrowheads="1"/>
          </p:cNvSpPr>
          <p:nvPr>
            <p:ph type="dt" sz="half" idx="10"/>
          </p:nvPr>
        </p:nvSpPr>
        <p:spPr>
          <a:ln/>
        </p:spPr>
        <p:txBody>
          <a:bodyPr/>
          <a:lstStyle>
            <a:lvl1pPr>
              <a:defRPr/>
            </a:lvl1pPr>
          </a:lstStyle>
          <a:p>
            <a:pPr>
              <a:defRPr/>
            </a:pPr>
            <a:endParaRPr lang="es-ES"/>
          </a:p>
        </p:txBody>
      </p:sp>
      <p:sp>
        <p:nvSpPr>
          <p:cNvPr id="6" name="Rectangle 5">
            <a:extLst>
              <a:ext uri="{FF2B5EF4-FFF2-40B4-BE49-F238E27FC236}">
                <a16:creationId xmlns:a16="http://schemas.microsoft.com/office/drawing/2014/main" id="{9568AF21-1F71-CE29-4D17-82615935CEB1}"/>
              </a:ext>
            </a:extLst>
          </p:cNvPr>
          <p:cNvSpPr>
            <a:spLocks noGrp="1" noChangeArrowheads="1"/>
          </p:cNvSpPr>
          <p:nvPr>
            <p:ph type="ftr" sz="quarter" idx="11"/>
          </p:nvPr>
        </p:nvSpPr>
        <p:spPr>
          <a:ln/>
        </p:spPr>
        <p:txBody>
          <a:bodyPr/>
          <a:lstStyle>
            <a:lvl1pPr>
              <a:defRPr/>
            </a:lvl1pPr>
          </a:lstStyle>
          <a:p>
            <a:pPr>
              <a:defRPr/>
            </a:pPr>
            <a:endParaRPr lang="es-ES"/>
          </a:p>
        </p:txBody>
      </p:sp>
      <p:sp>
        <p:nvSpPr>
          <p:cNvPr id="7" name="Rectangle 6">
            <a:extLst>
              <a:ext uri="{FF2B5EF4-FFF2-40B4-BE49-F238E27FC236}">
                <a16:creationId xmlns:a16="http://schemas.microsoft.com/office/drawing/2014/main" id="{7CD6CD01-7782-7C65-4F46-13535E2506C4}"/>
              </a:ext>
            </a:extLst>
          </p:cNvPr>
          <p:cNvSpPr>
            <a:spLocks noGrp="1" noChangeArrowheads="1"/>
          </p:cNvSpPr>
          <p:nvPr>
            <p:ph type="sldNum" sz="quarter" idx="12"/>
          </p:nvPr>
        </p:nvSpPr>
        <p:spPr>
          <a:ln/>
        </p:spPr>
        <p:txBody>
          <a:bodyPr/>
          <a:lstStyle>
            <a:lvl1pPr>
              <a:defRPr/>
            </a:lvl1pPr>
          </a:lstStyle>
          <a:p>
            <a:pPr>
              <a:defRPr/>
            </a:pPr>
            <a:fld id="{76DCD8CE-EF78-41D6-83ED-0A5517125EF3}" type="slidenum">
              <a:rPr lang="es-ES" altLang="en-US"/>
              <a:pPr>
                <a:defRPr/>
              </a:pPr>
              <a:t>‹#›</a:t>
            </a:fld>
            <a:endParaRPr lang="es-ES" altLang="en-US"/>
          </a:p>
        </p:txBody>
      </p:sp>
    </p:spTree>
    <p:extLst>
      <p:ext uri="{BB962C8B-B14F-4D97-AF65-F5344CB8AC3E}">
        <p14:creationId xmlns:p14="http://schemas.microsoft.com/office/powerpoint/2010/main" val="1179333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solidFill>
                  <a:srgbClr val="002060"/>
                </a:solidFill>
              </a:defRPr>
            </a:lvl1pPr>
          </a:lstStyle>
          <a:p>
            <a:r>
              <a:rPr lang="es-ES" dirty="0"/>
              <a:t>Haga clic para modificar el estilo de título del patrón</a:t>
            </a:r>
            <a:endParaRPr lang="es-UY" dirty="0"/>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UY" noProof="0"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solidFill>
                  <a:srgbClr val="002060"/>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dirty="0"/>
              <a:t>Haga clic para modificar el estilo de texto del patrón</a:t>
            </a:r>
          </a:p>
        </p:txBody>
      </p:sp>
      <p:sp>
        <p:nvSpPr>
          <p:cNvPr id="5" name="Rectangle 4">
            <a:extLst>
              <a:ext uri="{FF2B5EF4-FFF2-40B4-BE49-F238E27FC236}">
                <a16:creationId xmlns:a16="http://schemas.microsoft.com/office/drawing/2014/main" id="{92859DF8-4120-97E7-2911-B9B9EF286B53}"/>
              </a:ext>
            </a:extLst>
          </p:cNvPr>
          <p:cNvSpPr>
            <a:spLocks noGrp="1" noChangeArrowheads="1"/>
          </p:cNvSpPr>
          <p:nvPr>
            <p:ph type="dt" sz="half" idx="10"/>
          </p:nvPr>
        </p:nvSpPr>
        <p:spPr>
          <a:ln/>
        </p:spPr>
        <p:txBody>
          <a:bodyPr/>
          <a:lstStyle>
            <a:lvl1pPr>
              <a:defRPr/>
            </a:lvl1pPr>
          </a:lstStyle>
          <a:p>
            <a:pPr>
              <a:defRPr/>
            </a:pPr>
            <a:endParaRPr lang="es-ES"/>
          </a:p>
        </p:txBody>
      </p:sp>
      <p:sp>
        <p:nvSpPr>
          <p:cNvPr id="6" name="Rectangle 5">
            <a:extLst>
              <a:ext uri="{FF2B5EF4-FFF2-40B4-BE49-F238E27FC236}">
                <a16:creationId xmlns:a16="http://schemas.microsoft.com/office/drawing/2014/main" id="{94AF4022-2C10-E1D2-E410-549FFABB631B}"/>
              </a:ext>
            </a:extLst>
          </p:cNvPr>
          <p:cNvSpPr>
            <a:spLocks noGrp="1" noChangeArrowheads="1"/>
          </p:cNvSpPr>
          <p:nvPr>
            <p:ph type="ftr" sz="quarter" idx="11"/>
          </p:nvPr>
        </p:nvSpPr>
        <p:spPr>
          <a:ln/>
        </p:spPr>
        <p:txBody>
          <a:bodyPr/>
          <a:lstStyle>
            <a:lvl1pPr>
              <a:defRPr/>
            </a:lvl1pPr>
          </a:lstStyle>
          <a:p>
            <a:pPr>
              <a:defRPr/>
            </a:pPr>
            <a:endParaRPr lang="es-ES"/>
          </a:p>
        </p:txBody>
      </p:sp>
      <p:sp>
        <p:nvSpPr>
          <p:cNvPr id="7" name="Rectangle 6">
            <a:extLst>
              <a:ext uri="{FF2B5EF4-FFF2-40B4-BE49-F238E27FC236}">
                <a16:creationId xmlns:a16="http://schemas.microsoft.com/office/drawing/2014/main" id="{80FC4219-D661-4288-8F9B-2589E42C45B7}"/>
              </a:ext>
            </a:extLst>
          </p:cNvPr>
          <p:cNvSpPr>
            <a:spLocks noGrp="1" noChangeArrowheads="1"/>
          </p:cNvSpPr>
          <p:nvPr>
            <p:ph type="sldNum" sz="quarter" idx="12"/>
          </p:nvPr>
        </p:nvSpPr>
        <p:spPr>
          <a:ln/>
        </p:spPr>
        <p:txBody>
          <a:bodyPr/>
          <a:lstStyle>
            <a:lvl1pPr>
              <a:defRPr/>
            </a:lvl1pPr>
          </a:lstStyle>
          <a:p>
            <a:pPr>
              <a:defRPr/>
            </a:pPr>
            <a:fld id="{E9D48D2C-183B-4611-8D49-6500FD8A2275}" type="slidenum">
              <a:rPr lang="es-ES" altLang="en-US"/>
              <a:pPr>
                <a:defRPr/>
              </a:pPr>
              <a:t>‹#›</a:t>
            </a:fld>
            <a:endParaRPr lang="es-ES" altLang="en-US"/>
          </a:p>
        </p:txBody>
      </p:sp>
    </p:spTree>
    <p:extLst>
      <p:ext uri="{BB962C8B-B14F-4D97-AF65-F5344CB8AC3E}">
        <p14:creationId xmlns:p14="http://schemas.microsoft.com/office/powerpoint/2010/main" val="2283210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solidFill>
                  <a:srgbClr val="002060"/>
                </a:solidFill>
              </a:defRPr>
            </a:lvl1pPr>
          </a:lstStyle>
          <a:p>
            <a:r>
              <a:rPr lang="es-ES" dirty="0"/>
              <a:t>Haga clic para modificar el estilo de título del patrón</a:t>
            </a:r>
            <a:endParaRPr lang="es-UY" dirty="0"/>
          </a:p>
        </p:txBody>
      </p:sp>
      <p:sp>
        <p:nvSpPr>
          <p:cNvPr id="3" name="2 Marcador de texto vertical"/>
          <p:cNvSpPr>
            <a:spLocks noGrp="1"/>
          </p:cNvSpPr>
          <p:nvPr>
            <p:ph type="body" orient="vert" idx="1"/>
          </p:nvPr>
        </p:nvSpPr>
        <p:spPr/>
        <p:txBody>
          <a:bodyPr vert="eaVert"/>
          <a:lstStyle>
            <a:lvl1pPr>
              <a:defRPr>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UY" dirty="0"/>
          </a:p>
        </p:txBody>
      </p:sp>
      <p:sp>
        <p:nvSpPr>
          <p:cNvPr id="4" name="Rectangle 4">
            <a:extLst>
              <a:ext uri="{FF2B5EF4-FFF2-40B4-BE49-F238E27FC236}">
                <a16:creationId xmlns:a16="http://schemas.microsoft.com/office/drawing/2014/main" id="{7AD9F733-11B7-16F7-5DF9-A0D524A34003}"/>
              </a:ext>
            </a:extLst>
          </p:cNvPr>
          <p:cNvSpPr>
            <a:spLocks noGrp="1" noChangeArrowheads="1"/>
          </p:cNvSpPr>
          <p:nvPr>
            <p:ph type="dt" sz="half" idx="10"/>
          </p:nvPr>
        </p:nvSpPr>
        <p:spPr>
          <a:ln/>
        </p:spPr>
        <p:txBody>
          <a:bodyPr/>
          <a:lstStyle>
            <a:lvl1pPr>
              <a:defRPr/>
            </a:lvl1pPr>
          </a:lstStyle>
          <a:p>
            <a:pPr>
              <a:defRPr/>
            </a:pPr>
            <a:endParaRPr lang="es-ES"/>
          </a:p>
        </p:txBody>
      </p:sp>
      <p:sp>
        <p:nvSpPr>
          <p:cNvPr id="5" name="Rectangle 5">
            <a:extLst>
              <a:ext uri="{FF2B5EF4-FFF2-40B4-BE49-F238E27FC236}">
                <a16:creationId xmlns:a16="http://schemas.microsoft.com/office/drawing/2014/main" id="{2F9C3E9E-4A52-D1A9-D9E3-0B3020E8D4CD}"/>
              </a:ext>
            </a:extLst>
          </p:cNvPr>
          <p:cNvSpPr>
            <a:spLocks noGrp="1" noChangeArrowheads="1"/>
          </p:cNvSpPr>
          <p:nvPr>
            <p:ph type="ftr" sz="quarter" idx="11"/>
          </p:nvPr>
        </p:nvSpPr>
        <p:spPr>
          <a:ln/>
        </p:spPr>
        <p:txBody>
          <a:bodyPr/>
          <a:lstStyle>
            <a:lvl1pPr>
              <a:defRPr/>
            </a:lvl1pPr>
          </a:lstStyle>
          <a:p>
            <a:pPr>
              <a:defRPr/>
            </a:pPr>
            <a:endParaRPr lang="es-ES"/>
          </a:p>
        </p:txBody>
      </p:sp>
      <p:sp>
        <p:nvSpPr>
          <p:cNvPr id="6" name="Rectangle 6">
            <a:extLst>
              <a:ext uri="{FF2B5EF4-FFF2-40B4-BE49-F238E27FC236}">
                <a16:creationId xmlns:a16="http://schemas.microsoft.com/office/drawing/2014/main" id="{43CCF941-1673-1E6A-C2E5-AA7E1B4F723F}"/>
              </a:ext>
            </a:extLst>
          </p:cNvPr>
          <p:cNvSpPr>
            <a:spLocks noGrp="1" noChangeArrowheads="1"/>
          </p:cNvSpPr>
          <p:nvPr>
            <p:ph type="sldNum" sz="quarter" idx="12"/>
          </p:nvPr>
        </p:nvSpPr>
        <p:spPr>
          <a:ln/>
        </p:spPr>
        <p:txBody>
          <a:bodyPr/>
          <a:lstStyle>
            <a:lvl1pPr>
              <a:defRPr/>
            </a:lvl1pPr>
          </a:lstStyle>
          <a:p>
            <a:pPr>
              <a:defRPr/>
            </a:pPr>
            <a:fld id="{3CA08C9F-00AD-4EC2-B779-CF73918693AF}" type="slidenum">
              <a:rPr lang="es-ES" altLang="en-US"/>
              <a:pPr>
                <a:defRPr/>
              </a:pPr>
              <a:t>‹#›</a:t>
            </a:fld>
            <a:endParaRPr lang="es-ES" altLang="en-US"/>
          </a:p>
        </p:txBody>
      </p:sp>
    </p:spTree>
    <p:extLst>
      <p:ext uri="{BB962C8B-B14F-4D97-AF65-F5344CB8AC3E}">
        <p14:creationId xmlns:p14="http://schemas.microsoft.com/office/powerpoint/2010/main" val="2266257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lvl1pPr>
              <a:defRPr>
                <a:solidFill>
                  <a:srgbClr val="002060"/>
                </a:solidFill>
              </a:defRPr>
            </a:lvl1pPr>
          </a:lstStyle>
          <a:p>
            <a:r>
              <a:rPr lang="es-ES" dirty="0"/>
              <a:t>Haga clic para modificar el estilo de título del patrón</a:t>
            </a:r>
            <a:endParaRPr lang="es-UY" dirty="0"/>
          </a:p>
        </p:txBody>
      </p:sp>
      <p:sp>
        <p:nvSpPr>
          <p:cNvPr id="3" name="2 Marcador de texto vertical"/>
          <p:cNvSpPr>
            <a:spLocks noGrp="1"/>
          </p:cNvSpPr>
          <p:nvPr>
            <p:ph type="body" orient="vert" idx="1"/>
          </p:nvPr>
        </p:nvSpPr>
        <p:spPr>
          <a:xfrm>
            <a:off x="457200" y="274638"/>
            <a:ext cx="6019800" cy="5851525"/>
          </a:xfrm>
        </p:spPr>
        <p:txBody>
          <a:bodyPr vert="eaVert"/>
          <a:lstStyle>
            <a:lvl1pPr>
              <a:defRPr>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s-UY" dirty="0"/>
          </a:p>
        </p:txBody>
      </p:sp>
      <p:sp>
        <p:nvSpPr>
          <p:cNvPr id="4" name="Rectangle 4">
            <a:extLst>
              <a:ext uri="{FF2B5EF4-FFF2-40B4-BE49-F238E27FC236}">
                <a16:creationId xmlns:a16="http://schemas.microsoft.com/office/drawing/2014/main" id="{FD839D0D-5EB4-E922-14F1-4B70BF509112}"/>
              </a:ext>
            </a:extLst>
          </p:cNvPr>
          <p:cNvSpPr>
            <a:spLocks noGrp="1" noChangeArrowheads="1"/>
          </p:cNvSpPr>
          <p:nvPr>
            <p:ph type="dt" sz="half" idx="10"/>
          </p:nvPr>
        </p:nvSpPr>
        <p:spPr>
          <a:ln/>
        </p:spPr>
        <p:txBody>
          <a:bodyPr/>
          <a:lstStyle>
            <a:lvl1pPr>
              <a:defRPr/>
            </a:lvl1pPr>
          </a:lstStyle>
          <a:p>
            <a:pPr>
              <a:defRPr/>
            </a:pPr>
            <a:endParaRPr lang="es-ES"/>
          </a:p>
        </p:txBody>
      </p:sp>
      <p:sp>
        <p:nvSpPr>
          <p:cNvPr id="5" name="Rectangle 5">
            <a:extLst>
              <a:ext uri="{FF2B5EF4-FFF2-40B4-BE49-F238E27FC236}">
                <a16:creationId xmlns:a16="http://schemas.microsoft.com/office/drawing/2014/main" id="{F592F3DE-BBDA-76AF-1B21-A65A323D8D99}"/>
              </a:ext>
            </a:extLst>
          </p:cNvPr>
          <p:cNvSpPr>
            <a:spLocks noGrp="1" noChangeArrowheads="1"/>
          </p:cNvSpPr>
          <p:nvPr>
            <p:ph type="ftr" sz="quarter" idx="11"/>
          </p:nvPr>
        </p:nvSpPr>
        <p:spPr>
          <a:ln/>
        </p:spPr>
        <p:txBody>
          <a:bodyPr/>
          <a:lstStyle>
            <a:lvl1pPr>
              <a:defRPr/>
            </a:lvl1pPr>
          </a:lstStyle>
          <a:p>
            <a:pPr>
              <a:defRPr/>
            </a:pPr>
            <a:endParaRPr lang="es-ES"/>
          </a:p>
        </p:txBody>
      </p:sp>
      <p:sp>
        <p:nvSpPr>
          <p:cNvPr id="6" name="Rectangle 6">
            <a:extLst>
              <a:ext uri="{FF2B5EF4-FFF2-40B4-BE49-F238E27FC236}">
                <a16:creationId xmlns:a16="http://schemas.microsoft.com/office/drawing/2014/main" id="{2AD4E75D-86B3-AF28-5606-A98E32C67762}"/>
              </a:ext>
            </a:extLst>
          </p:cNvPr>
          <p:cNvSpPr>
            <a:spLocks noGrp="1" noChangeArrowheads="1"/>
          </p:cNvSpPr>
          <p:nvPr>
            <p:ph type="sldNum" sz="quarter" idx="12"/>
          </p:nvPr>
        </p:nvSpPr>
        <p:spPr>
          <a:ln/>
        </p:spPr>
        <p:txBody>
          <a:bodyPr/>
          <a:lstStyle>
            <a:lvl1pPr>
              <a:defRPr/>
            </a:lvl1pPr>
          </a:lstStyle>
          <a:p>
            <a:pPr>
              <a:defRPr/>
            </a:pPr>
            <a:fld id="{E4933DF1-74A3-4ED2-80FD-A67041EFE785}" type="slidenum">
              <a:rPr lang="es-ES" altLang="en-US"/>
              <a:pPr>
                <a:defRPr/>
              </a:pPr>
              <a:t>‹#›</a:t>
            </a:fld>
            <a:endParaRPr lang="es-ES" altLang="en-US"/>
          </a:p>
        </p:txBody>
      </p:sp>
    </p:spTree>
    <p:extLst>
      <p:ext uri="{BB962C8B-B14F-4D97-AF65-F5344CB8AC3E}">
        <p14:creationId xmlns:p14="http://schemas.microsoft.com/office/powerpoint/2010/main" val="2097710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6FD00E21-E950-0896-E990-7A6A3CEA7542}"/>
              </a:ext>
            </a:extLst>
          </p:cNvPr>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s-ES" altLang="en-US"/>
              <a:t>Haga clic para cambiar el estilo de título	</a:t>
            </a:r>
          </a:p>
        </p:txBody>
      </p:sp>
      <p:sp>
        <p:nvSpPr>
          <p:cNvPr id="1027" name="Rectangle 3">
            <a:extLst>
              <a:ext uri="{FF2B5EF4-FFF2-40B4-BE49-F238E27FC236}">
                <a16:creationId xmlns:a16="http://schemas.microsoft.com/office/drawing/2014/main" id="{DC6E75A0-4BE2-C97D-4ADA-AF0B61A4C7B1}"/>
              </a:ext>
            </a:extLst>
          </p:cNvPr>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s-ES" altLang="en-US"/>
              <a:t>Haga clic para modificar el estilo de texto del patrón</a:t>
            </a:r>
          </a:p>
          <a:p>
            <a:pPr lvl="1"/>
            <a:r>
              <a:rPr lang="es-ES" altLang="en-US"/>
              <a:t>Segundo nivel</a:t>
            </a:r>
          </a:p>
          <a:p>
            <a:pPr lvl="2"/>
            <a:r>
              <a:rPr lang="es-ES" altLang="en-US"/>
              <a:t>Tercer nivel</a:t>
            </a:r>
          </a:p>
          <a:p>
            <a:pPr lvl="3"/>
            <a:r>
              <a:rPr lang="es-ES" altLang="en-US"/>
              <a:t>Cuarto nivel</a:t>
            </a:r>
          </a:p>
          <a:p>
            <a:pPr lvl="4"/>
            <a:r>
              <a:rPr lang="es-ES" altLang="en-US"/>
              <a:t>Quinto nivel</a:t>
            </a:r>
          </a:p>
        </p:txBody>
      </p:sp>
      <p:sp>
        <p:nvSpPr>
          <p:cNvPr id="1028" name="Rectangle 4">
            <a:extLst>
              <a:ext uri="{FF2B5EF4-FFF2-40B4-BE49-F238E27FC236}">
                <a16:creationId xmlns:a16="http://schemas.microsoft.com/office/drawing/2014/main" id="{4F3710A5-9440-80E4-8486-B62EDE2CFE78}"/>
              </a:ext>
            </a:extLst>
          </p:cNvPr>
          <p:cNvSpPr>
            <a:spLocks noGrp="1" noChangeArrowheads="1"/>
          </p:cNvSpPr>
          <p:nvPr>
            <p:ph type="dt" sz="half" idx="2"/>
          </p:nvPr>
        </p:nvSpPr>
        <p:spPr bwMode="auto">
          <a:xfrm>
            <a:off x="179388" y="6381750"/>
            <a:ext cx="2411412" cy="3397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defRPr>
            </a:lvl1pPr>
          </a:lstStyle>
          <a:p>
            <a:pPr>
              <a:defRPr/>
            </a:pPr>
            <a:endParaRPr lang="es-ES"/>
          </a:p>
        </p:txBody>
      </p:sp>
      <p:sp>
        <p:nvSpPr>
          <p:cNvPr id="1029" name="Rectangle 5">
            <a:extLst>
              <a:ext uri="{FF2B5EF4-FFF2-40B4-BE49-F238E27FC236}">
                <a16:creationId xmlns:a16="http://schemas.microsoft.com/office/drawing/2014/main" id="{3B3AE5B6-AF07-25F0-D2CF-28B08DD68B2A}"/>
              </a:ext>
            </a:extLst>
          </p:cNvPr>
          <p:cNvSpPr>
            <a:spLocks noGrp="1" noChangeArrowheads="1"/>
          </p:cNvSpPr>
          <p:nvPr>
            <p:ph type="ftr" sz="quarter" idx="3"/>
          </p:nvPr>
        </p:nvSpPr>
        <p:spPr bwMode="auto">
          <a:xfrm>
            <a:off x="2700338" y="6381750"/>
            <a:ext cx="4175125" cy="3397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defRPr>
            </a:lvl1pPr>
          </a:lstStyle>
          <a:p>
            <a:pPr>
              <a:defRPr/>
            </a:pPr>
            <a:endParaRPr lang="es-ES"/>
          </a:p>
        </p:txBody>
      </p:sp>
      <p:sp>
        <p:nvSpPr>
          <p:cNvPr id="1030" name="Rectangle 6">
            <a:extLst>
              <a:ext uri="{FF2B5EF4-FFF2-40B4-BE49-F238E27FC236}">
                <a16:creationId xmlns:a16="http://schemas.microsoft.com/office/drawing/2014/main" id="{FA40B4A3-3C39-822D-881C-4D73F1B66295}"/>
              </a:ext>
            </a:extLst>
          </p:cNvPr>
          <p:cNvSpPr>
            <a:spLocks noGrp="1" noChangeArrowheads="1"/>
          </p:cNvSpPr>
          <p:nvPr>
            <p:ph type="sldNum" sz="quarter" idx="4"/>
          </p:nvPr>
        </p:nvSpPr>
        <p:spPr bwMode="auto">
          <a:xfrm>
            <a:off x="8172450" y="6300788"/>
            <a:ext cx="514350" cy="3397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D8ABC1E9-D048-4390-B641-A2A15365C41A}" type="slidenum">
              <a:rPr lang="es-ES" altLang="en-US"/>
              <a:pPr>
                <a:defRPr/>
              </a:pPr>
              <a:t>‹#›</a:t>
            </a:fld>
            <a:endParaRPr lang="es-ES" altLang="en-US"/>
          </a:p>
        </p:txBody>
      </p:sp>
      <p:sp>
        <p:nvSpPr>
          <p:cNvPr id="7" name="Rectangle 6">
            <a:extLst>
              <a:ext uri="{FF2B5EF4-FFF2-40B4-BE49-F238E27FC236}">
                <a16:creationId xmlns:a16="http://schemas.microsoft.com/office/drawing/2014/main" id="{6C3F4612-EA96-3ABB-72CB-C52239B6D022}"/>
              </a:ext>
            </a:extLst>
          </p:cNvPr>
          <p:cNvSpPr/>
          <p:nvPr userDrawn="1"/>
        </p:nvSpPr>
        <p:spPr>
          <a:xfrm>
            <a:off x="8172450" y="6669088"/>
            <a:ext cx="936625" cy="18891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a:solidFill>
                <a:schemeClr val="bg1"/>
              </a:solidFill>
            </a:endParaRPr>
          </a:p>
        </p:txBody>
      </p:sp>
    </p:spTree>
  </p:cSld>
  <p:clrMap bg1="lt1" tx1="dk1" bg2="lt2" tx2="dk2" accent1="accent1" accent2="accent2" accent3="accent3" accent4="accent4" accent5="accent5" accent6="accent6" hlink="hlink" folHlink="folHlink"/>
  <p:sldLayoutIdLst>
    <p:sldLayoutId id="2147483788" r:id="rId1"/>
    <p:sldLayoutId id="2147483789" r:id="rId2"/>
    <p:sldLayoutId id="2147483781" r:id="rId3"/>
    <p:sldLayoutId id="2147483782" r:id="rId4"/>
    <p:sldLayoutId id="2147483783" r:id="rId5"/>
    <p:sldLayoutId id="2147483784" r:id="rId6"/>
    <p:sldLayoutId id="2147483785" r:id="rId7"/>
    <p:sldLayoutId id="2147483786" r:id="rId8"/>
    <p:sldLayoutId id="2147483787" r:id="rId9"/>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s-UY"/>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6F1C0C4A-4047-CDCB-B9D2-156B912B2642}"/>
              </a:ext>
            </a:extLst>
          </p:cNvPr>
          <p:cNvSpPr>
            <a:spLocks noGrp="1" noChangeArrowheads="1"/>
          </p:cNvSpPr>
          <p:nvPr>
            <p:ph type="ctrTitle"/>
          </p:nvPr>
        </p:nvSpPr>
        <p:spPr>
          <a:xfrm>
            <a:off x="793750" y="1196975"/>
            <a:ext cx="7985125" cy="1470025"/>
          </a:xfrm>
          <a:ln>
            <a:solidFill>
              <a:schemeClr val="tx1"/>
            </a:solidFill>
            <a:miter lim="800000"/>
            <a:headEnd/>
            <a:tailEnd/>
          </a:ln>
        </p:spPr>
        <p:txBody>
          <a:bodyPr/>
          <a:lstStyle/>
          <a:p>
            <a:pPr eaLnBrk="1" hangingPunct="1"/>
            <a:r>
              <a:rPr lang="es-ES" altLang="en-US" sz="2400" b="1" dirty="0">
                <a:solidFill>
                  <a:srgbClr val="0070C0"/>
                </a:solidFill>
              </a:rPr>
              <a:t>CSE1006 – </a:t>
            </a:r>
            <a:r>
              <a:rPr lang="es-ES" altLang="en-US" sz="2400" b="1" dirty="0" err="1">
                <a:solidFill>
                  <a:srgbClr val="0070C0"/>
                </a:solidFill>
              </a:rPr>
              <a:t>Blockchain</a:t>
            </a:r>
            <a:r>
              <a:rPr lang="es-ES" altLang="en-US" sz="2400" b="1" dirty="0">
                <a:solidFill>
                  <a:srgbClr val="0070C0"/>
                </a:solidFill>
              </a:rPr>
              <a:t> and </a:t>
            </a:r>
            <a:r>
              <a:rPr lang="es-ES" altLang="en-US" sz="2400" b="1" dirty="0" err="1">
                <a:solidFill>
                  <a:srgbClr val="0070C0"/>
                </a:solidFill>
              </a:rPr>
              <a:t>Cryptocurrency</a:t>
            </a:r>
            <a:r>
              <a:rPr lang="es-ES" altLang="en-US" sz="2400" b="1" dirty="0">
                <a:solidFill>
                  <a:srgbClr val="0070C0"/>
                </a:solidFill>
              </a:rPr>
              <a:t> Technologies</a:t>
            </a:r>
            <a:br>
              <a:rPr lang="es-ES" altLang="en-US" sz="2400" b="1" dirty="0">
                <a:solidFill>
                  <a:srgbClr val="0070C0"/>
                </a:solidFill>
              </a:rPr>
            </a:br>
            <a:br>
              <a:rPr lang="es-ES" altLang="en-US" sz="2400" b="1" dirty="0">
                <a:solidFill>
                  <a:srgbClr val="0070C0"/>
                </a:solidFill>
              </a:rPr>
            </a:br>
            <a:r>
              <a:rPr lang="es-ES" altLang="en-US" b="1" dirty="0">
                <a:solidFill>
                  <a:srgbClr val="FF0000"/>
                </a:solidFill>
              </a:rPr>
              <a:t>MODULE - 4</a:t>
            </a:r>
          </a:p>
        </p:txBody>
      </p:sp>
      <p:sp>
        <p:nvSpPr>
          <p:cNvPr id="5123" name="Google Shape;92;p1">
            <a:extLst>
              <a:ext uri="{FF2B5EF4-FFF2-40B4-BE49-F238E27FC236}">
                <a16:creationId xmlns:a16="http://schemas.microsoft.com/office/drawing/2014/main" id="{6888CDBB-A776-BB78-6AAC-D1A44F651801}"/>
              </a:ext>
            </a:extLst>
          </p:cNvPr>
          <p:cNvSpPr>
            <a:spLocks noGrp="1"/>
          </p:cNvSpPr>
          <p:nvPr>
            <p:ph type="subTitle" idx="1"/>
          </p:nvPr>
        </p:nvSpPr>
        <p:spPr>
          <a:xfrm>
            <a:off x="900113" y="2949575"/>
            <a:ext cx="7878762" cy="2355850"/>
          </a:xfrm>
          <a:ln>
            <a:solidFill>
              <a:srgbClr val="FFC000"/>
            </a:solidFill>
            <a:miter lim="800000"/>
            <a:headEnd/>
            <a:tailEnd/>
          </a:ln>
        </p:spPr>
        <p:txBody>
          <a:bodyPr lIns="91425" tIns="45700" rIns="91425" bIns="45700"/>
          <a:lstStyle/>
          <a:p>
            <a:pPr>
              <a:lnSpc>
                <a:spcPct val="80000"/>
              </a:lnSpc>
              <a:spcBef>
                <a:spcPct val="0"/>
              </a:spcBef>
              <a:buSzPts val="1700"/>
              <a:defRPr/>
            </a:pPr>
            <a:r>
              <a:rPr lang="en-US" altLang="en-US" sz="7200" b="1" i="1" dirty="0">
                <a:latin typeface="Garamond" panose="02020404030301010803" pitchFamily="18" charset="0"/>
              </a:rPr>
              <a:t>Bitcoin Mining</a:t>
            </a:r>
          </a:p>
        </p:txBody>
      </p:sp>
      <p:sp>
        <p:nvSpPr>
          <p:cNvPr id="10244" name="Rectangle 1">
            <a:extLst>
              <a:ext uri="{FF2B5EF4-FFF2-40B4-BE49-F238E27FC236}">
                <a16:creationId xmlns:a16="http://schemas.microsoft.com/office/drawing/2014/main" id="{E13D5203-F173-9CC4-BCCF-B62DC8ED019E}"/>
              </a:ext>
            </a:extLst>
          </p:cNvPr>
          <p:cNvSpPr>
            <a:spLocks noChangeArrowheads="1"/>
          </p:cNvSpPr>
          <p:nvPr/>
        </p:nvSpPr>
        <p:spPr bwMode="auto">
          <a:xfrm>
            <a:off x="5219700" y="4868863"/>
            <a:ext cx="2736850" cy="436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ts val="338"/>
              </a:spcBef>
              <a:buSzPts val="1700"/>
              <a:buFontTx/>
              <a:buNone/>
            </a:pPr>
            <a:r>
              <a:rPr lang="en-US" altLang="en-US" sz="2800" b="1">
                <a:solidFill>
                  <a:srgbClr val="0070C0"/>
                </a:solidFill>
              </a:rPr>
              <a:t>Dr. Jayanthi.R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10</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17463"/>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FontTx/>
              <a:buNone/>
            </a:pPr>
            <a:r>
              <a:rPr lang="en-US" altLang="en-US" b="1" dirty="0">
                <a:solidFill>
                  <a:srgbClr val="0070C0"/>
                </a:solidFill>
                <a:latin typeface="Garamond" panose="02020404030301010803" pitchFamily="18" charset="0"/>
              </a:rPr>
              <a:t>Finding a valid block by using Coinbase  </a:t>
            </a:r>
          </a:p>
        </p:txBody>
      </p:sp>
      <p:sp>
        <p:nvSpPr>
          <p:cNvPr id="2" name="TextBox 1">
            <a:extLst>
              <a:ext uri="{FF2B5EF4-FFF2-40B4-BE49-F238E27FC236}">
                <a16:creationId xmlns:a16="http://schemas.microsoft.com/office/drawing/2014/main" id="{96562B0C-20D8-0EEB-C6FF-656C0AC5EAA4}"/>
              </a:ext>
            </a:extLst>
          </p:cNvPr>
          <p:cNvSpPr txBox="1"/>
          <p:nvPr/>
        </p:nvSpPr>
        <p:spPr>
          <a:xfrm>
            <a:off x="310026" y="548680"/>
            <a:ext cx="8534400" cy="6093976"/>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The first thing that you </a:t>
            </a:r>
            <a:r>
              <a:rPr lang="en-US" sz="3000" b="1" dirty="0">
                <a:latin typeface="Times New Roman" panose="02020603050405020304" pitchFamily="18" charset="0"/>
                <a:cs typeface="Times New Roman" panose="02020603050405020304" pitchFamily="18" charset="0"/>
              </a:rPr>
              <a:t>do as a miner </a:t>
            </a:r>
            <a:r>
              <a:rPr lang="en-US" sz="3000" dirty="0">
                <a:latin typeface="Times New Roman" panose="02020603050405020304" pitchFamily="18" charset="0"/>
                <a:cs typeface="Times New Roman" panose="02020603050405020304" pitchFamily="18" charset="0"/>
              </a:rPr>
              <a:t>is to compile a set of valid transactions that you have from your </a:t>
            </a:r>
            <a:r>
              <a:rPr lang="en-US" sz="3000" b="1" dirty="0">
                <a:latin typeface="Times New Roman" panose="02020603050405020304" pitchFamily="18" charset="0"/>
                <a:cs typeface="Times New Roman" panose="02020603050405020304" pitchFamily="18" charset="0"/>
              </a:rPr>
              <a:t>pending transaction </a:t>
            </a:r>
            <a:r>
              <a:rPr lang="en-US" sz="3000" dirty="0">
                <a:latin typeface="Times New Roman" panose="02020603050405020304" pitchFamily="18" charset="0"/>
                <a:cs typeface="Times New Roman" panose="02020603050405020304" pitchFamily="18" charset="0"/>
              </a:rPr>
              <a:t>pool into a </a:t>
            </a:r>
            <a:r>
              <a:rPr lang="en-US" sz="3000" b="1" dirty="0">
                <a:latin typeface="Times New Roman" panose="02020603050405020304" pitchFamily="18" charset="0"/>
                <a:cs typeface="Times New Roman" panose="02020603050405020304" pitchFamily="18" charset="0"/>
              </a:rPr>
              <a:t>Merkle tree. </a:t>
            </a:r>
          </a:p>
          <a:p>
            <a:pPr marL="342900" indent="-342900" algn="just">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You may choose how many transactions to include </a:t>
            </a:r>
            <a:r>
              <a:rPr lang="en-US" sz="3000" b="1" dirty="0">
                <a:latin typeface="Times New Roman" panose="02020603050405020304" pitchFamily="18" charset="0"/>
                <a:cs typeface="Times New Roman" panose="02020603050405020304" pitchFamily="18" charset="0"/>
              </a:rPr>
              <a:t>up to the limit </a:t>
            </a:r>
            <a:r>
              <a:rPr lang="en-US" sz="3000" dirty="0">
                <a:latin typeface="Times New Roman" panose="02020603050405020304" pitchFamily="18" charset="0"/>
                <a:cs typeface="Times New Roman" panose="02020603050405020304" pitchFamily="18" charset="0"/>
              </a:rPr>
              <a:t>on the total size of the block. </a:t>
            </a:r>
          </a:p>
          <a:p>
            <a:pPr marL="342900" indent="-342900" algn="just">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Create a block with a header that points to the previous block  </a:t>
            </a:r>
            <a:r>
              <a:rPr lang="en-US" altLang="en-US" sz="3000" dirty="0">
                <a:latin typeface="Times New Roman" panose="02020603050405020304" pitchFamily="18" charset="0"/>
                <a:cs typeface="Times New Roman" panose="02020603050405020304" pitchFamily="18" charset="0"/>
              </a:rPr>
              <a:t>and the block header has a 32-bit nonce field ( which is the actual </a:t>
            </a:r>
            <a:r>
              <a:rPr lang="en-US" altLang="en-US" sz="3000" b="1" dirty="0">
                <a:latin typeface="Times New Roman" panose="02020603050405020304" pitchFamily="18" charset="0"/>
                <a:cs typeface="Times New Roman" panose="02020603050405020304" pitchFamily="18" charset="0"/>
              </a:rPr>
              <a:t>challenge to determine</a:t>
            </a:r>
            <a:r>
              <a:rPr lang="en-US" altLang="en-US" sz="3000" dirty="0">
                <a:latin typeface="Times New Roman" panose="02020603050405020304" pitchFamily="18" charset="0"/>
                <a:cs typeface="Times New Roman" panose="02020603050405020304" pitchFamily="18" charset="0"/>
              </a:rPr>
              <a:t>) </a:t>
            </a:r>
            <a:endParaRPr lang="en-IN" altLang="en-US" sz="3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A miner may begin with a nonce of 0 and successively increment it by </a:t>
            </a:r>
            <a:r>
              <a:rPr lang="en-US" sz="3000" b="1" dirty="0">
                <a:latin typeface="Times New Roman" panose="02020603050405020304" pitchFamily="18" charset="0"/>
                <a:cs typeface="Times New Roman" panose="02020603050405020304" pitchFamily="18" charset="0"/>
              </a:rPr>
              <a:t>one</a:t>
            </a:r>
            <a:r>
              <a:rPr lang="en-US" sz="3000" dirty="0">
                <a:latin typeface="Times New Roman" panose="02020603050405020304" pitchFamily="18" charset="0"/>
                <a:cs typeface="Times New Roman" panose="02020603050405020304" pitchFamily="18" charset="0"/>
              </a:rPr>
              <a:t> in search of a nonce that makes the block valid. See the Figure below,</a:t>
            </a:r>
          </a:p>
        </p:txBody>
      </p:sp>
    </p:spTree>
    <p:extLst>
      <p:ext uri="{BB962C8B-B14F-4D97-AF65-F5344CB8AC3E}">
        <p14:creationId xmlns:p14="http://schemas.microsoft.com/office/powerpoint/2010/main" val="3135510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11</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17463"/>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FontTx/>
              <a:buNone/>
            </a:pPr>
            <a:r>
              <a:rPr lang="en-US" altLang="en-US" b="1">
                <a:solidFill>
                  <a:srgbClr val="0070C0"/>
                </a:solidFill>
                <a:latin typeface="Garamond" panose="02020404030301010803" pitchFamily="18" charset="0"/>
              </a:rPr>
              <a:t>Finding a valid block by using Coinbase </a:t>
            </a:r>
            <a:endParaRPr lang="en-US" altLang="en-US" b="1" dirty="0">
              <a:solidFill>
                <a:srgbClr val="0070C0"/>
              </a:solidFill>
              <a:latin typeface="Garamond" panose="02020404030301010803" pitchFamily="18" charset="0"/>
            </a:endParaRPr>
          </a:p>
        </p:txBody>
      </p:sp>
      <p:sp>
        <p:nvSpPr>
          <p:cNvPr id="2" name="TextBox 1">
            <a:extLst>
              <a:ext uri="{FF2B5EF4-FFF2-40B4-BE49-F238E27FC236}">
                <a16:creationId xmlns:a16="http://schemas.microsoft.com/office/drawing/2014/main" id="{96562B0C-20D8-0EEB-C6FF-656C0AC5EAA4}"/>
              </a:ext>
            </a:extLst>
          </p:cNvPr>
          <p:cNvSpPr txBox="1"/>
          <p:nvPr/>
        </p:nvSpPr>
        <p:spPr>
          <a:xfrm>
            <a:off x="310026" y="548680"/>
            <a:ext cx="8534400" cy="6247864"/>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31E60FD-7F03-3A08-F25F-11AEC950C0B8}"/>
              </a:ext>
            </a:extLst>
          </p:cNvPr>
          <p:cNvPicPr>
            <a:picLocks noChangeAspect="1"/>
          </p:cNvPicPr>
          <p:nvPr/>
        </p:nvPicPr>
        <p:blipFill>
          <a:blip r:embed="rId2"/>
          <a:stretch>
            <a:fillRect/>
          </a:stretch>
        </p:blipFill>
        <p:spPr>
          <a:xfrm>
            <a:off x="574576" y="960421"/>
            <a:ext cx="7994848" cy="5544616"/>
          </a:xfrm>
          <a:prstGeom prst="rect">
            <a:avLst/>
          </a:prstGeom>
        </p:spPr>
      </p:pic>
    </p:spTree>
    <p:extLst>
      <p:ext uri="{BB962C8B-B14F-4D97-AF65-F5344CB8AC3E}">
        <p14:creationId xmlns:p14="http://schemas.microsoft.com/office/powerpoint/2010/main" val="2797994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12</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189964" y="-24333"/>
            <a:ext cx="8654462"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Finding a valid block by using Coinbase  </a:t>
            </a:r>
          </a:p>
        </p:txBody>
      </p:sp>
      <p:sp>
        <p:nvSpPr>
          <p:cNvPr id="2" name="TextBox 1">
            <a:extLst>
              <a:ext uri="{FF2B5EF4-FFF2-40B4-BE49-F238E27FC236}">
                <a16:creationId xmlns:a16="http://schemas.microsoft.com/office/drawing/2014/main" id="{96562B0C-20D8-0EEB-C6FF-656C0AC5EAA4}"/>
              </a:ext>
            </a:extLst>
          </p:cNvPr>
          <p:cNvSpPr txBox="1"/>
          <p:nvPr/>
        </p:nvSpPr>
        <p:spPr>
          <a:xfrm>
            <a:off x="310026" y="476672"/>
            <a:ext cx="8534400" cy="5847755"/>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In most cases you'll try every single possible </a:t>
            </a:r>
            <a:r>
              <a:rPr lang="en-US" sz="2200" b="1" dirty="0">
                <a:latin typeface="Times New Roman" panose="02020603050405020304" pitchFamily="18" charset="0"/>
                <a:cs typeface="Times New Roman" panose="02020603050405020304" pitchFamily="18" charset="0"/>
              </a:rPr>
              <a:t>32‐bit value </a:t>
            </a:r>
            <a:r>
              <a:rPr lang="en-US" sz="2200" dirty="0">
                <a:latin typeface="Times New Roman" panose="02020603050405020304" pitchFamily="18" charset="0"/>
                <a:cs typeface="Times New Roman" panose="02020603050405020304" pitchFamily="18" charset="0"/>
              </a:rPr>
              <a:t>for the nonce and none of them will produce a valid hash. </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At this point you're going to have to make further changes. </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In the above </a:t>
            </a:r>
            <a:r>
              <a:rPr lang="en-US" sz="2200" b="1" dirty="0">
                <a:latin typeface="Times New Roman" panose="02020603050405020304" pitchFamily="18" charset="0"/>
                <a:cs typeface="Times New Roman" panose="02020603050405020304" pitchFamily="18" charset="0"/>
              </a:rPr>
              <a:t>Figure </a:t>
            </a:r>
            <a:r>
              <a:rPr lang="en-US" sz="2200" dirty="0">
                <a:latin typeface="Times New Roman" panose="02020603050405020304" pitchFamily="18" charset="0"/>
                <a:cs typeface="Times New Roman" panose="02020603050405020304" pitchFamily="18" charset="0"/>
              </a:rPr>
              <a:t>there’s an additional nonce in the </a:t>
            </a:r>
            <a:r>
              <a:rPr lang="en-US" sz="2200" dirty="0" err="1">
                <a:latin typeface="Times New Roman" panose="02020603050405020304" pitchFamily="18" charset="0"/>
                <a:cs typeface="Times New Roman" panose="02020603050405020304" pitchFamily="18" charset="0"/>
              </a:rPr>
              <a:t>coinbase</a:t>
            </a:r>
            <a:r>
              <a:rPr lang="en-US" sz="2200" dirty="0">
                <a:latin typeface="Times New Roman" panose="02020603050405020304" pitchFamily="18" charset="0"/>
                <a:cs typeface="Times New Roman" panose="02020603050405020304" pitchFamily="18" charset="0"/>
              </a:rPr>
              <a:t> transaction that you </a:t>
            </a:r>
            <a:r>
              <a:rPr lang="en-US" sz="2200" b="1" dirty="0">
                <a:latin typeface="Times New Roman" panose="02020603050405020304" pitchFamily="18" charset="0"/>
                <a:cs typeface="Times New Roman" panose="02020603050405020304" pitchFamily="18" charset="0"/>
              </a:rPr>
              <a:t>can change as well</a:t>
            </a:r>
            <a:r>
              <a:rPr lang="en-US" sz="2200" dirty="0">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After you’ve </a:t>
            </a:r>
            <a:r>
              <a:rPr lang="en-US" sz="2200" b="1" dirty="0">
                <a:latin typeface="Times New Roman" panose="02020603050405020304" pitchFamily="18" charset="0"/>
                <a:cs typeface="Times New Roman" panose="02020603050405020304" pitchFamily="18" charset="0"/>
              </a:rPr>
              <a:t>exhausted all possible </a:t>
            </a:r>
            <a:r>
              <a:rPr lang="en-US" sz="2200" dirty="0">
                <a:latin typeface="Times New Roman" panose="02020603050405020304" pitchFamily="18" charset="0"/>
                <a:cs typeface="Times New Roman" panose="02020603050405020304" pitchFamily="18" charset="0"/>
              </a:rPr>
              <a:t>nonces for the block header, you'll change the </a:t>
            </a:r>
            <a:r>
              <a:rPr lang="en-US" sz="2200" b="1" dirty="0">
                <a:solidFill>
                  <a:srgbClr val="FF0000"/>
                </a:solidFill>
                <a:latin typeface="Times New Roman" panose="02020603050405020304" pitchFamily="18" charset="0"/>
                <a:cs typeface="Times New Roman" panose="02020603050405020304" pitchFamily="18" charset="0"/>
              </a:rPr>
              <a:t>extra nonce </a:t>
            </a:r>
            <a:r>
              <a:rPr lang="en-US" sz="2200" dirty="0">
                <a:latin typeface="Times New Roman" panose="02020603050405020304" pitchFamily="18" charset="0"/>
                <a:cs typeface="Times New Roman" panose="02020603050405020304" pitchFamily="18" charset="0"/>
              </a:rPr>
              <a:t>in the </a:t>
            </a:r>
            <a:r>
              <a:rPr lang="en-US" sz="2200" dirty="0" err="1">
                <a:latin typeface="Times New Roman" panose="02020603050405020304" pitchFamily="18" charset="0"/>
                <a:cs typeface="Times New Roman" panose="02020603050405020304" pitchFamily="18" charset="0"/>
              </a:rPr>
              <a:t>coinbase</a:t>
            </a:r>
            <a:r>
              <a:rPr lang="en-US" sz="2200" dirty="0">
                <a:latin typeface="Times New Roman" panose="02020603050405020304" pitchFamily="18" charset="0"/>
                <a:cs typeface="Times New Roman" panose="02020603050405020304" pitchFamily="18" charset="0"/>
              </a:rPr>
              <a:t> transaction — say by incrementing </a:t>
            </a:r>
            <a:r>
              <a:rPr lang="en-US" sz="2200" b="1" dirty="0">
                <a:solidFill>
                  <a:srgbClr val="FF0000"/>
                </a:solidFill>
                <a:latin typeface="Times New Roman" panose="02020603050405020304" pitchFamily="18" charset="0"/>
                <a:cs typeface="Times New Roman" panose="02020603050405020304" pitchFamily="18" charset="0"/>
              </a:rPr>
              <a:t>it by one </a:t>
            </a:r>
            <a:r>
              <a:rPr lang="en-US" sz="2200" dirty="0">
                <a:latin typeface="Times New Roman" panose="02020603050405020304" pitchFamily="18" charset="0"/>
                <a:cs typeface="Times New Roman" panose="02020603050405020304" pitchFamily="18" charset="0"/>
              </a:rPr>
              <a:t>— and then you'll start searching nonces in the block </a:t>
            </a:r>
            <a:r>
              <a:rPr lang="en-US" sz="2200" b="1" dirty="0">
                <a:latin typeface="Times New Roman" panose="02020603050405020304" pitchFamily="18" charset="0"/>
                <a:cs typeface="Times New Roman" panose="02020603050405020304" pitchFamily="18" charset="0"/>
              </a:rPr>
              <a:t>header once again.</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When you change the nonce parameter in the </a:t>
            </a:r>
            <a:r>
              <a:rPr lang="en-US" sz="2200" dirty="0" err="1">
                <a:latin typeface="Times New Roman" panose="02020603050405020304" pitchFamily="18" charset="0"/>
                <a:cs typeface="Times New Roman" panose="02020603050405020304" pitchFamily="18" charset="0"/>
              </a:rPr>
              <a:t>coinbase</a:t>
            </a:r>
            <a:r>
              <a:rPr lang="en-US" sz="2200" dirty="0">
                <a:latin typeface="Times New Roman" panose="02020603050405020304" pitchFamily="18" charset="0"/>
                <a:cs typeface="Times New Roman" panose="02020603050405020304" pitchFamily="18" charset="0"/>
              </a:rPr>
              <a:t> transaction, the entire Merkle tree of transactions has to change (</a:t>
            </a:r>
            <a:r>
              <a:rPr lang="en-US" sz="2200" b="1" dirty="0">
                <a:latin typeface="Times New Roman" panose="02020603050405020304" pitchFamily="18" charset="0"/>
                <a:cs typeface="Times New Roman" panose="02020603050405020304" pitchFamily="18" charset="0"/>
              </a:rPr>
              <a:t>See below Figure</a:t>
            </a:r>
            <a:r>
              <a:rPr lang="en-US" sz="2200" dirty="0">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Changing the extra nonce in the </a:t>
            </a:r>
            <a:r>
              <a:rPr lang="en-US" sz="2200" dirty="0" err="1">
                <a:latin typeface="Times New Roman" panose="02020603050405020304" pitchFamily="18" charset="0"/>
                <a:cs typeface="Times New Roman" panose="02020603050405020304" pitchFamily="18" charset="0"/>
              </a:rPr>
              <a:t>coinbase</a:t>
            </a:r>
            <a:r>
              <a:rPr lang="en-US" sz="2200" dirty="0">
                <a:latin typeface="Times New Roman" panose="02020603050405020304" pitchFamily="18" charset="0"/>
                <a:cs typeface="Times New Roman" panose="02020603050405020304" pitchFamily="18" charset="0"/>
              </a:rPr>
              <a:t> transaction is </a:t>
            </a:r>
            <a:r>
              <a:rPr lang="en-US" sz="2200" b="1" dirty="0">
                <a:latin typeface="Times New Roman" panose="02020603050405020304" pitchFamily="18" charset="0"/>
                <a:cs typeface="Times New Roman" panose="02020603050405020304" pitchFamily="18" charset="0"/>
              </a:rPr>
              <a:t>much more expensive </a:t>
            </a:r>
            <a:r>
              <a:rPr lang="en-US" sz="2200" dirty="0">
                <a:latin typeface="Times New Roman" panose="02020603050405020304" pitchFamily="18" charset="0"/>
                <a:cs typeface="Times New Roman" panose="02020603050405020304" pitchFamily="18" charset="0"/>
              </a:rPr>
              <a:t>than changing the nonce in the </a:t>
            </a:r>
            <a:r>
              <a:rPr lang="en-US" sz="2200" b="1" dirty="0">
                <a:latin typeface="Times New Roman" panose="02020603050405020304" pitchFamily="18" charset="0"/>
                <a:cs typeface="Times New Roman" panose="02020603050405020304" pitchFamily="18" charset="0"/>
              </a:rPr>
              <a:t>block header. </a:t>
            </a:r>
          </a:p>
          <a:p>
            <a:pPr marL="342900" indent="-342900" algn="just">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For this reason, </a:t>
            </a:r>
            <a:r>
              <a:rPr lang="en-US" sz="2200" b="1" dirty="0">
                <a:latin typeface="Times New Roman" panose="02020603050405020304" pitchFamily="18" charset="0"/>
                <a:cs typeface="Times New Roman" panose="02020603050405020304" pitchFamily="18" charset="0"/>
              </a:rPr>
              <a:t>miners spend most of their time changing </a:t>
            </a:r>
            <a:r>
              <a:rPr lang="en-US" sz="2200" dirty="0">
                <a:latin typeface="Times New Roman" panose="02020603050405020304" pitchFamily="18" charset="0"/>
                <a:cs typeface="Times New Roman" panose="02020603050405020304" pitchFamily="18" charset="0"/>
              </a:rPr>
              <a:t>the nonce in the block header and only change the </a:t>
            </a:r>
            <a:r>
              <a:rPr lang="en-US" sz="2200" dirty="0" err="1">
                <a:latin typeface="Times New Roman" panose="02020603050405020304" pitchFamily="18" charset="0"/>
                <a:cs typeface="Times New Roman" panose="02020603050405020304" pitchFamily="18" charset="0"/>
              </a:rPr>
              <a:t>coinbase</a:t>
            </a:r>
            <a:r>
              <a:rPr lang="en-US" sz="2200" dirty="0">
                <a:latin typeface="Times New Roman" panose="02020603050405020304" pitchFamily="18" charset="0"/>
                <a:cs typeface="Times New Roman" panose="02020603050405020304" pitchFamily="18" charset="0"/>
              </a:rPr>
              <a:t> nonce when they have exhausted all of the </a:t>
            </a:r>
            <a:r>
              <a:rPr lang="en-US" sz="2200" b="1" dirty="0">
                <a:latin typeface="Times New Roman" panose="02020603050405020304" pitchFamily="18" charset="0"/>
                <a:cs typeface="Times New Roman" panose="02020603050405020304" pitchFamily="18" charset="0"/>
              </a:rPr>
              <a:t>2​</a:t>
            </a:r>
            <a:r>
              <a:rPr lang="en-US" sz="2200" b="1" baseline="30000" dirty="0">
                <a:latin typeface="Times New Roman" panose="02020603050405020304" pitchFamily="18" charset="0"/>
                <a:cs typeface="Times New Roman" panose="02020603050405020304" pitchFamily="18" charset="0"/>
              </a:rPr>
              <a:t>32 </a:t>
            </a:r>
            <a:r>
              <a:rPr lang="en-US" sz="2200" dirty="0">
                <a:latin typeface="Times New Roman" panose="02020603050405020304" pitchFamily="18" charset="0"/>
                <a:cs typeface="Times New Roman" panose="02020603050405020304" pitchFamily="18" charset="0"/>
              </a:rPr>
              <a:t>possible nonces in the block header without finding a valid block</a:t>
            </a:r>
          </a:p>
        </p:txBody>
      </p:sp>
    </p:spTree>
    <p:extLst>
      <p:ext uri="{BB962C8B-B14F-4D97-AF65-F5344CB8AC3E}">
        <p14:creationId xmlns:p14="http://schemas.microsoft.com/office/powerpoint/2010/main" val="4903018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13</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Finding a valid block by using Coinbase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692696"/>
            <a:ext cx="8534400" cy="6109365"/>
          </a:xfrm>
          <a:prstGeom prst="rect">
            <a:avLst/>
          </a:prstGeom>
          <a:noFill/>
          <a:ln>
            <a:solidFill>
              <a:schemeClr val="tx2"/>
            </a:solidFill>
          </a:ln>
        </p:spPr>
        <p:txBody>
          <a:bodyPr>
            <a:spAutoFit/>
          </a:bodyPr>
          <a:lstStyle/>
          <a:p>
            <a:pPr algn="just"/>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marL="342900" indent="-342900" algn="just">
              <a:buFont typeface="Arial" panose="020B0604020202020204" pitchFamily="34" charset="0"/>
              <a:buChar char="•"/>
            </a:pPr>
            <a:endParaRPr lang="en-US" sz="2300" dirty="0">
              <a:latin typeface="Century" panose="02040604050505020304" pitchFamily="18" charset="0"/>
            </a:endParaRPr>
          </a:p>
          <a:p>
            <a:pPr algn="just"/>
            <a:endParaRPr lang="en-US" sz="2300" dirty="0">
              <a:latin typeface="Century" panose="02040604050505020304" pitchFamily="18" charset="0"/>
            </a:endParaRPr>
          </a:p>
        </p:txBody>
      </p:sp>
      <p:pic>
        <p:nvPicPr>
          <p:cNvPr id="4" name="Picture 3">
            <a:extLst>
              <a:ext uri="{FF2B5EF4-FFF2-40B4-BE49-F238E27FC236}">
                <a16:creationId xmlns:a16="http://schemas.microsoft.com/office/drawing/2014/main" id="{360E8CE7-36D5-4DE9-1DBB-F97978863FE1}"/>
              </a:ext>
            </a:extLst>
          </p:cNvPr>
          <p:cNvPicPr>
            <a:picLocks noChangeAspect="1"/>
          </p:cNvPicPr>
          <p:nvPr/>
        </p:nvPicPr>
        <p:blipFill>
          <a:blip r:embed="rId2"/>
          <a:stretch>
            <a:fillRect/>
          </a:stretch>
        </p:blipFill>
        <p:spPr>
          <a:xfrm>
            <a:off x="683568" y="692696"/>
            <a:ext cx="7776864" cy="5832648"/>
          </a:xfrm>
          <a:prstGeom prst="rect">
            <a:avLst/>
          </a:prstGeom>
        </p:spPr>
      </p:pic>
    </p:spTree>
    <p:extLst>
      <p:ext uri="{BB962C8B-B14F-4D97-AF65-F5344CB8AC3E}">
        <p14:creationId xmlns:p14="http://schemas.microsoft.com/office/powerpoint/2010/main" val="2223238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14</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Finding a valid block by using Coinbase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692696"/>
            <a:ext cx="8534400" cy="3539430"/>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800" dirty="0">
                <a:latin typeface="Century" panose="02040604050505020304" pitchFamily="18" charset="0"/>
              </a:rPr>
              <a:t>The majority of nonces that you try aren't </a:t>
            </a:r>
            <a:r>
              <a:rPr lang="en-US" sz="2800" b="1" dirty="0">
                <a:latin typeface="Century" panose="02040604050505020304" pitchFamily="18" charset="0"/>
              </a:rPr>
              <a:t>going to work</a:t>
            </a:r>
            <a:r>
              <a:rPr lang="en-US" sz="2800" dirty="0">
                <a:latin typeface="Century" panose="02040604050505020304" pitchFamily="18" charset="0"/>
              </a:rPr>
              <a:t>, but if you stay at it long enough you'll eventually find the </a:t>
            </a:r>
            <a:r>
              <a:rPr lang="en-US" sz="2800" b="1" dirty="0">
                <a:latin typeface="Century" panose="02040604050505020304" pitchFamily="18" charset="0"/>
              </a:rPr>
              <a:t>right combination </a:t>
            </a:r>
            <a:r>
              <a:rPr lang="en-US" sz="2800" dirty="0">
                <a:latin typeface="Century" panose="02040604050505020304" pitchFamily="18" charset="0"/>
              </a:rPr>
              <a:t>of the extra nonce in the </a:t>
            </a:r>
            <a:r>
              <a:rPr lang="en-US" sz="2800" dirty="0" err="1">
                <a:latin typeface="Century" panose="02040604050505020304" pitchFamily="18" charset="0"/>
              </a:rPr>
              <a:t>coinbase</a:t>
            </a:r>
            <a:r>
              <a:rPr lang="en-US" sz="2800" dirty="0">
                <a:latin typeface="Century" panose="02040604050505020304" pitchFamily="18" charset="0"/>
              </a:rPr>
              <a:t> transaction and the nonce in the block header that produce </a:t>
            </a:r>
            <a:r>
              <a:rPr lang="en-US" sz="2800" b="1" dirty="0">
                <a:solidFill>
                  <a:srgbClr val="FF0000"/>
                </a:solidFill>
                <a:latin typeface="Century" panose="02040604050505020304" pitchFamily="18" charset="0"/>
              </a:rPr>
              <a:t>a block with a hash </a:t>
            </a:r>
            <a:r>
              <a:rPr lang="en-US" sz="2800" dirty="0">
                <a:latin typeface="Century" panose="02040604050505020304" pitchFamily="18" charset="0"/>
              </a:rPr>
              <a:t>under the target. </a:t>
            </a:r>
          </a:p>
          <a:p>
            <a:pPr marL="342900" indent="-342900" algn="just">
              <a:buFont typeface="Arial" panose="020B0604020202020204" pitchFamily="34" charset="0"/>
              <a:buChar char="•"/>
            </a:pPr>
            <a:r>
              <a:rPr lang="en-US" sz="2800" dirty="0">
                <a:latin typeface="Century" panose="02040604050505020304" pitchFamily="18" charset="0"/>
              </a:rPr>
              <a:t>When you find this, you want to announce it as quickly as you can </a:t>
            </a:r>
            <a:r>
              <a:rPr lang="en-US" sz="2800" b="1" dirty="0">
                <a:latin typeface="Century" panose="02040604050505020304" pitchFamily="18" charset="0"/>
              </a:rPr>
              <a:t>profit from it.</a:t>
            </a:r>
          </a:p>
        </p:txBody>
      </p:sp>
    </p:spTree>
    <p:extLst>
      <p:ext uri="{BB962C8B-B14F-4D97-AF65-F5344CB8AC3E}">
        <p14:creationId xmlns:p14="http://schemas.microsoft.com/office/powerpoint/2010/main" val="15681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15</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Difficulty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9811" y="692696"/>
            <a:ext cx="8534400" cy="5878532"/>
          </a:xfrm>
          <a:prstGeom prst="rect">
            <a:avLst/>
          </a:prstGeom>
          <a:noFill/>
          <a:ln>
            <a:solidFill>
              <a:schemeClr val="tx2"/>
            </a:solidFill>
          </a:ln>
        </p:spPr>
        <p:txBody>
          <a:bodyPr>
            <a:spAutoFit/>
          </a:bodyPr>
          <a:lstStyle/>
          <a:p>
            <a:pPr marL="285750" indent="-285750"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The difficulty depends on the </a:t>
            </a:r>
            <a:r>
              <a:rPr lang="en-US" sz="2800" b="1" i="0" dirty="0">
                <a:solidFill>
                  <a:srgbClr val="000000"/>
                </a:solidFill>
                <a:effectLst/>
                <a:latin typeface="Times New Roman" panose="02020603050405020304" pitchFamily="18" charset="0"/>
                <a:cs typeface="Times New Roman" panose="02020603050405020304" pitchFamily="18" charset="0"/>
              </a:rPr>
              <a:t>number of zeros </a:t>
            </a:r>
            <a:r>
              <a:rPr lang="en-US" sz="2800" b="0" i="0" dirty="0">
                <a:solidFill>
                  <a:srgbClr val="000000"/>
                </a:solidFill>
                <a:effectLst/>
                <a:latin typeface="Times New Roman" panose="02020603050405020304" pitchFamily="18" charset="0"/>
                <a:cs typeface="Times New Roman" panose="02020603050405020304" pitchFamily="18" charset="0"/>
              </a:rPr>
              <a:t>that the </a:t>
            </a:r>
            <a:r>
              <a:rPr lang="en-US" sz="2800" b="0" i="0" dirty="0">
                <a:solidFill>
                  <a:srgbClr val="FF0000"/>
                </a:solidFill>
                <a:effectLst/>
                <a:latin typeface="Times New Roman" panose="02020603050405020304" pitchFamily="18" charset="0"/>
                <a:cs typeface="Times New Roman" panose="02020603050405020304" pitchFamily="18" charset="0"/>
              </a:rPr>
              <a:t>hash</a:t>
            </a:r>
            <a:r>
              <a:rPr lang="en-US" sz="2800" b="0" i="0" dirty="0">
                <a:solidFill>
                  <a:srgbClr val="000000"/>
                </a:solidFill>
                <a:effectLst/>
                <a:latin typeface="Times New Roman" panose="02020603050405020304" pitchFamily="18" charset="0"/>
                <a:cs typeface="Times New Roman" panose="02020603050405020304" pitchFamily="18" charset="0"/>
              </a:rPr>
              <a:t> must begin with to be considered valid.</a:t>
            </a:r>
          </a:p>
          <a:p>
            <a:pPr marL="457200" indent="-457200" algn="just">
              <a:buFont typeface="Arial" panose="020B0604020202020204" pitchFamily="34" charset="0"/>
              <a:buChar char="•"/>
            </a:pPr>
            <a:r>
              <a:rPr lang="en-US" sz="2800" dirty="0">
                <a:solidFill>
                  <a:srgbClr val="000000"/>
                </a:solidFill>
                <a:latin typeface="Times New Roman" panose="02020603050405020304" pitchFamily="18" charset="0"/>
                <a:cs typeface="Times New Roman" panose="02020603050405020304" pitchFamily="18" charset="0"/>
              </a:rPr>
              <a:t>T</a:t>
            </a:r>
            <a:r>
              <a:rPr lang="en-US" sz="2800" b="0" i="0" dirty="0">
                <a:solidFill>
                  <a:srgbClr val="000000"/>
                </a:solidFill>
                <a:effectLst/>
                <a:latin typeface="Times New Roman" panose="02020603050405020304" pitchFamily="18" charset="0"/>
                <a:cs typeface="Times New Roman" panose="02020603050405020304" pitchFamily="18" charset="0"/>
              </a:rPr>
              <a:t>he 256-hash must begin with at least </a:t>
            </a:r>
            <a:r>
              <a:rPr lang="en-US" sz="2800" b="1" i="0" dirty="0">
                <a:solidFill>
                  <a:srgbClr val="000000"/>
                </a:solidFill>
                <a:effectLst/>
                <a:latin typeface="Times New Roman" panose="02020603050405020304" pitchFamily="18" charset="0"/>
                <a:cs typeface="Times New Roman" panose="02020603050405020304" pitchFamily="18" charset="0"/>
              </a:rPr>
              <a:t>64 bits of zeros</a:t>
            </a:r>
            <a:r>
              <a:rPr lang="en-US" sz="2800" b="0" i="0" dirty="0">
                <a:solidFill>
                  <a:srgbClr val="000000"/>
                </a:solidFill>
                <a:effectLst/>
                <a:latin typeface="Times New Roman" panose="02020603050405020304" pitchFamily="18" charset="0"/>
                <a:cs typeface="Times New Roman" panose="02020603050405020304" pitchFamily="18" charset="0"/>
              </a:rPr>
              <a:t>.</a:t>
            </a:r>
          </a:p>
          <a:p>
            <a:pPr marL="457200" indent="-457200"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As of March 2015, the mining difficulty target (in hexadecimal) is:</a:t>
            </a:r>
          </a:p>
          <a:p>
            <a:pPr marL="457200" indent="-457200" algn="just">
              <a:buFont typeface="Arial" panose="020B0604020202020204" pitchFamily="34" charset="0"/>
              <a:buChar char="•"/>
            </a:pPr>
            <a:endParaRPr lang="en-US" sz="2800" b="0" i="0" dirty="0">
              <a:solidFill>
                <a:srgbClr val="000000"/>
              </a:solidFill>
              <a:effectLs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en-US" sz="2800" dirty="0">
              <a:solidFill>
                <a:srgbClr val="000000"/>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en-US" sz="2800" dirty="0">
              <a:solidFill>
                <a:srgbClr val="000000"/>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en-US" sz="2800" dirty="0">
              <a:solidFill>
                <a:srgbClr val="000000"/>
              </a:solidFill>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en-US" sz="28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So the </a:t>
            </a:r>
            <a:r>
              <a:rPr lang="en-US" sz="2400" b="1" i="0" dirty="0">
                <a:solidFill>
                  <a:srgbClr val="000000"/>
                </a:solidFill>
                <a:effectLst/>
                <a:latin typeface="Times New Roman" panose="02020603050405020304" pitchFamily="18" charset="0"/>
                <a:cs typeface="Times New Roman" panose="02020603050405020304" pitchFamily="18" charset="0"/>
              </a:rPr>
              <a:t>hash of any valid block </a:t>
            </a:r>
            <a:r>
              <a:rPr lang="en-US" sz="2400" b="0" i="0" dirty="0">
                <a:solidFill>
                  <a:srgbClr val="000000"/>
                </a:solidFill>
                <a:effectLst/>
                <a:latin typeface="Times New Roman" panose="02020603050405020304" pitchFamily="18" charset="0"/>
                <a:cs typeface="Times New Roman" panose="02020603050405020304" pitchFamily="18" charset="0"/>
              </a:rPr>
              <a:t>has to be </a:t>
            </a:r>
            <a:r>
              <a:rPr lang="en-US" sz="2400" b="1" i="0" dirty="0">
                <a:solidFill>
                  <a:srgbClr val="FF0000"/>
                </a:solidFill>
                <a:effectLst/>
                <a:latin typeface="Times New Roman" panose="02020603050405020304" pitchFamily="18" charset="0"/>
                <a:cs typeface="Times New Roman" panose="02020603050405020304" pitchFamily="18" charset="0"/>
              </a:rPr>
              <a:t>below this value</a:t>
            </a:r>
            <a:r>
              <a:rPr lang="en-US" sz="2400" b="0" i="0" dirty="0">
                <a:solidFill>
                  <a:srgbClr val="000000"/>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The corresponding difficulty is equal to </a:t>
            </a:r>
            <a:r>
              <a:rPr lang="en-US" sz="2400" b="1" i="0" dirty="0">
                <a:solidFill>
                  <a:srgbClr val="FF0000"/>
                </a:solidFill>
                <a:effectLst/>
                <a:latin typeface="Times New Roman" panose="02020603050405020304" pitchFamily="18" charset="0"/>
                <a:cs typeface="Times New Roman" panose="02020603050405020304" pitchFamily="18" charset="0"/>
              </a:rPr>
              <a:t>2</a:t>
            </a:r>
            <a:r>
              <a:rPr lang="en-US" sz="2400" b="1" i="0" baseline="30000" dirty="0">
                <a:solidFill>
                  <a:srgbClr val="FF0000"/>
                </a:solidFill>
                <a:effectLst/>
                <a:latin typeface="Times New Roman" panose="02020603050405020304" pitchFamily="18" charset="0"/>
                <a:cs typeface="Times New Roman" panose="02020603050405020304" pitchFamily="18" charset="0"/>
              </a:rPr>
              <a:t>66.2</a:t>
            </a:r>
            <a:r>
              <a:rPr lang="en-US" sz="2400" b="0" i="0" dirty="0">
                <a:solidFill>
                  <a:srgbClr val="000000"/>
                </a:solidFill>
                <a:effectLst/>
                <a:latin typeface="Times New Roman" panose="02020603050405020304" pitchFamily="18" charset="0"/>
                <a:cs typeface="Times New Roman" panose="02020603050405020304" pitchFamily="18" charset="0"/>
              </a:rPr>
              <a:t>, </a:t>
            </a:r>
            <a:r>
              <a:rPr lang="en-US" sz="2400" b="1" i="0" dirty="0" err="1">
                <a:solidFill>
                  <a:srgbClr val="000000"/>
                </a:solidFill>
                <a:effectLst/>
                <a:latin typeface="Times New Roman" panose="02020603050405020304" pitchFamily="18" charset="0"/>
                <a:cs typeface="Times New Roman" panose="02020603050405020304" pitchFamily="18" charset="0"/>
              </a:rPr>
              <a:t>ie</a:t>
            </a:r>
            <a:r>
              <a:rPr lang="en-US" sz="2400" b="1" i="0" dirty="0">
                <a:solidFill>
                  <a:srgbClr val="000000"/>
                </a:solidFill>
                <a:effectLst/>
                <a:latin typeface="Times New Roman" panose="02020603050405020304" pitchFamily="18" charset="0"/>
                <a:cs typeface="Times New Roman" panose="02020603050405020304" pitchFamily="18" charset="0"/>
              </a:rPr>
              <a:t>: </a:t>
            </a:r>
            <a:r>
              <a:rPr lang="en-US" sz="2400" b="0" i="0" dirty="0">
                <a:solidFill>
                  <a:srgbClr val="000000"/>
                </a:solidFill>
                <a:effectLst/>
                <a:latin typeface="Times New Roman" panose="02020603050405020304" pitchFamily="18" charset="0"/>
                <a:cs typeface="Times New Roman" panose="02020603050405020304" pitchFamily="18" charset="0"/>
              </a:rPr>
              <a:t>only one in about </a:t>
            </a:r>
            <a:r>
              <a:rPr lang="en-US" sz="2400" b="1" i="0" dirty="0">
                <a:solidFill>
                  <a:srgbClr val="000000"/>
                </a:solidFill>
                <a:effectLst/>
                <a:latin typeface="Times New Roman" panose="02020603050405020304" pitchFamily="18" charset="0"/>
                <a:cs typeface="Times New Roman" panose="02020603050405020304" pitchFamily="18" charset="0"/>
              </a:rPr>
              <a:t>2​</a:t>
            </a:r>
            <a:r>
              <a:rPr lang="en-US" sz="2400" b="1" i="0" baseline="30000" dirty="0">
                <a:solidFill>
                  <a:srgbClr val="000000"/>
                </a:solidFill>
                <a:effectLst/>
                <a:latin typeface="Times New Roman" panose="02020603050405020304" pitchFamily="18" charset="0"/>
                <a:cs typeface="Times New Roman" panose="02020603050405020304" pitchFamily="18" charset="0"/>
              </a:rPr>
              <a:t>66.2​ </a:t>
            </a:r>
            <a:r>
              <a:rPr lang="en-US" sz="2400" b="1" i="0" dirty="0">
                <a:solidFill>
                  <a:srgbClr val="000000"/>
                </a:solidFill>
                <a:effectLst/>
                <a:latin typeface="Times New Roman" panose="02020603050405020304" pitchFamily="18" charset="0"/>
                <a:cs typeface="Times New Roman" panose="02020603050405020304" pitchFamily="18" charset="0"/>
              </a:rPr>
              <a:t>nonces </a:t>
            </a:r>
            <a:r>
              <a:rPr lang="en-US" sz="2400" b="0" i="0" dirty="0">
                <a:solidFill>
                  <a:srgbClr val="000000"/>
                </a:solidFill>
                <a:effectLst/>
                <a:latin typeface="Times New Roman" panose="02020603050405020304" pitchFamily="18" charset="0"/>
                <a:cs typeface="Times New Roman" panose="02020603050405020304" pitchFamily="18" charset="0"/>
              </a:rPr>
              <a:t>that you try will </a:t>
            </a:r>
            <a:r>
              <a:rPr lang="en-US" sz="2400" b="1" i="0" dirty="0">
                <a:solidFill>
                  <a:srgbClr val="000000"/>
                </a:solidFill>
                <a:effectLst/>
                <a:latin typeface="Times New Roman" panose="02020603050405020304" pitchFamily="18" charset="0"/>
                <a:cs typeface="Times New Roman" panose="02020603050405020304" pitchFamily="18" charset="0"/>
              </a:rPr>
              <a:t>work, </a:t>
            </a:r>
            <a:r>
              <a:rPr lang="en-US" sz="2400" b="0" i="0" dirty="0">
                <a:solidFill>
                  <a:srgbClr val="000000"/>
                </a:solidFill>
                <a:effectLst/>
                <a:latin typeface="Times New Roman" panose="02020603050405020304" pitchFamily="18" charset="0"/>
                <a:cs typeface="Times New Roman" panose="02020603050405020304" pitchFamily="18" charset="0"/>
              </a:rPr>
              <a:t>which is a really </a:t>
            </a:r>
            <a:r>
              <a:rPr lang="en-US" sz="2400" b="1" i="0" dirty="0">
                <a:solidFill>
                  <a:srgbClr val="000000"/>
                </a:solidFill>
                <a:effectLst/>
                <a:latin typeface="Times New Roman" panose="02020603050405020304" pitchFamily="18" charset="0"/>
                <a:cs typeface="Times New Roman" panose="02020603050405020304" pitchFamily="18" charset="0"/>
              </a:rPr>
              <a:t>huge number. </a:t>
            </a:r>
          </a:p>
        </p:txBody>
      </p:sp>
      <p:pic>
        <p:nvPicPr>
          <p:cNvPr id="4" name="Picture 3">
            <a:extLst>
              <a:ext uri="{FF2B5EF4-FFF2-40B4-BE49-F238E27FC236}">
                <a16:creationId xmlns:a16="http://schemas.microsoft.com/office/drawing/2014/main" id="{BEBCFACC-2179-D385-3039-DD7A0996C0DD}"/>
              </a:ext>
            </a:extLst>
          </p:cNvPr>
          <p:cNvPicPr>
            <a:picLocks noChangeAspect="1"/>
          </p:cNvPicPr>
          <p:nvPr/>
        </p:nvPicPr>
        <p:blipFill>
          <a:blip r:embed="rId2"/>
          <a:stretch>
            <a:fillRect/>
          </a:stretch>
        </p:blipFill>
        <p:spPr>
          <a:xfrm>
            <a:off x="400572" y="2924944"/>
            <a:ext cx="8064896" cy="1876687"/>
          </a:xfrm>
          <a:prstGeom prst="rect">
            <a:avLst/>
          </a:prstGeom>
        </p:spPr>
      </p:pic>
    </p:spTree>
    <p:extLst>
      <p:ext uri="{BB962C8B-B14F-4D97-AF65-F5344CB8AC3E}">
        <p14:creationId xmlns:p14="http://schemas.microsoft.com/office/powerpoint/2010/main" val="1926092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16</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Difficulty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9811" y="692696"/>
            <a:ext cx="8534400" cy="6001643"/>
          </a:xfrm>
          <a:prstGeom prst="rect">
            <a:avLst/>
          </a:prstGeom>
          <a:noFill/>
          <a:ln>
            <a:solidFill>
              <a:schemeClr val="tx2"/>
            </a:solidFill>
          </a:ln>
        </p:spPr>
        <p:txBody>
          <a:bodyPr>
            <a:spAutoFit/>
          </a:bodyPr>
          <a:lstStyle/>
          <a:p>
            <a:pPr algn="just"/>
            <a:r>
              <a:rPr lang="en-US" sz="2400" b="1" i="1" u="sng" dirty="0">
                <a:solidFill>
                  <a:srgbClr val="FF0000"/>
                </a:solidFill>
                <a:effectLst/>
                <a:latin typeface="Times New Roman" panose="02020603050405020304" pitchFamily="18" charset="0"/>
                <a:cs typeface="Times New Roman" panose="02020603050405020304" pitchFamily="18" charset="0"/>
              </a:rPr>
              <a:t>Determining the difficulty. </a:t>
            </a:r>
            <a:r>
              <a:rPr lang="en-US" sz="2400" b="0" i="0" u="sng" dirty="0">
                <a:solidFill>
                  <a:srgbClr val="FF0000"/>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difficulty is changed every </a:t>
            </a:r>
            <a:r>
              <a:rPr lang="en-US" sz="2400" b="1" dirty="0">
                <a:solidFill>
                  <a:srgbClr val="000000"/>
                </a:solidFill>
                <a:latin typeface="Times New Roman" panose="02020603050405020304" pitchFamily="18" charset="0"/>
                <a:cs typeface="Times New Roman" panose="02020603050405020304" pitchFamily="18" charset="0"/>
              </a:rPr>
              <a:t>two weeks based </a:t>
            </a:r>
            <a:r>
              <a:rPr lang="en-US" sz="2400" dirty="0">
                <a:solidFill>
                  <a:srgbClr val="000000"/>
                </a:solidFill>
                <a:latin typeface="Times New Roman" panose="02020603050405020304" pitchFamily="18" charset="0"/>
                <a:cs typeface="Times New Roman" panose="02020603050405020304" pitchFamily="18" charset="0"/>
              </a:rPr>
              <a:t>on how efficient the miners were over the </a:t>
            </a:r>
            <a:r>
              <a:rPr lang="en-US" sz="2400" b="1" dirty="0">
                <a:solidFill>
                  <a:srgbClr val="000000"/>
                </a:solidFill>
                <a:latin typeface="Times New Roman" panose="02020603050405020304" pitchFamily="18" charset="0"/>
                <a:cs typeface="Times New Roman" panose="02020603050405020304" pitchFamily="18" charset="0"/>
              </a:rPr>
              <a:t>previous two weeks</a:t>
            </a:r>
            <a:r>
              <a:rPr lang="en-US" sz="2400" dirty="0">
                <a:solidFill>
                  <a:srgbClr val="000000"/>
                </a:solidFill>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To compute the </a:t>
            </a:r>
            <a:r>
              <a:rPr lang="en-US" sz="2400" b="1" dirty="0">
                <a:solidFill>
                  <a:srgbClr val="000000"/>
                </a:solidFill>
                <a:latin typeface="Times New Roman" panose="02020603050405020304" pitchFamily="18" charset="0"/>
                <a:cs typeface="Times New Roman" panose="02020603050405020304" pitchFamily="18" charset="0"/>
              </a:rPr>
              <a:t>new difficulty </a:t>
            </a:r>
            <a:r>
              <a:rPr lang="en-US" sz="2400" dirty="0">
                <a:solidFill>
                  <a:srgbClr val="000000"/>
                </a:solidFill>
                <a:latin typeface="Times New Roman" panose="02020603050405020304" pitchFamily="18" charset="0"/>
                <a:cs typeface="Times New Roman" panose="02020603050405020304" pitchFamily="18" charset="0"/>
              </a:rPr>
              <a:t>simply compute the </a:t>
            </a:r>
            <a:r>
              <a:rPr lang="en-US" sz="2400" b="1" i="1" dirty="0">
                <a:solidFill>
                  <a:srgbClr val="000000"/>
                </a:solidFill>
                <a:latin typeface="Times New Roman" panose="02020603050405020304" pitchFamily="18" charset="0"/>
                <a:cs typeface="Times New Roman" panose="02020603050405020304" pitchFamily="18" charset="0"/>
              </a:rPr>
              <a:t>ratio between two weeks and the amount of time </a:t>
            </a:r>
            <a:r>
              <a:rPr lang="en-US" sz="2400" dirty="0">
                <a:solidFill>
                  <a:srgbClr val="000000"/>
                </a:solidFill>
                <a:latin typeface="Times New Roman" panose="02020603050405020304" pitchFamily="18" charset="0"/>
                <a:cs typeface="Times New Roman" panose="02020603050405020304" pitchFamily="18" charset="0"/>
              </a:rPr>
              <a:t>that it took the miners to find the previous 2016 blocks. </a:t>
            </a:r>
          </a:p>
          <a:p>
            <a:pPr marL="342900" indent="-342900" algn="just">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Then the ratio is </a:t>
            </a:r>
            <a:r>
              <a:rPr lang="en-US" sz="2400" b="1" dirty="0">
                <a:solidFill>
                  <a:srgbClr val="000000"/>
                </a:solidFill>
                <a:latin typeface="Times New Roman" panose="02020603050405020304" pitchFamily="18" charset="0"/>
                <a:cs typeface="Times New Roman" panose="02020603050405020304" pitchFamily="18" charset="0"/>
              </a:rPr>
              <a:t>multiplied by the previous difficulty</a:t>
            </a:r>
            <a:r>
              <a:rPr lang="en-US" sz="2400" dirty="0">
                <a:solidFill>
                  <a:srgbClr val="000000"/>
                </a:solidFill>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This is a scaling to keep valid a constant property. </a:t>
            </a:r>
          </a:p>
          <a:p>
            <a:pPr marL="342900" indent="-342900" algn="just">
              <a:buFont typeface="Arial" panose="020B0604020202020204" pitchFamily="34" charset="0"/>
              <a:buChar char="•"/>
            </a:pPr>
            <a:r>
              <a:rPr lang="en-US" sz="2400" dirty="0">
                <a:solidFill>
                  <a:srgbClr val="000000"/>
                </a:solidFill>
                <a:latin typeface="Times New Roman" panose="02020603050405020304" pitchFamily="18" charset="0"/>
                <a:cs typeface="Times New Roman" panose="02020603050405020304" pitchFamily="18" charset="0"/>
              </a:rPr>
              <a:t>The constant property is the amount of </a:t>
            </a:r>
            <a:r>
              <a:rPr lang="en-US" sz="2400" b="1" dirty="0">
                <a:solidFill>
                  <a:srgbClr val="000000"/>
                </a:solidFill>
                <a:latin typeface="Times New Roman" panose="02020603050405020304" pitchFamily="18" charset="0"/>
                <a:cs typeface="Times New Roman" panose="02020603050405020304" pitchFamily="18" charset="0"/>
              </a:rPr>
              <a:t>time needed </a:t>
            </a:r>
            <a:r>
              <a:rPr lang="en-US" sz="2400" dirty="0">
                <a:solidFill>
                  <a:srgbClr val="000000"/>
                </a:solidFill>
                <a:latin typeface="Times New Roman" panose="02020603050405020304" pitchFamily="18" charset="0"/>
                <a:cs typeface="Times New Roman" panose="02020603050405020304" pitchFamily="18" charset="0"/>
              </a:rPr>
              <a:t>to find a new block, which is 10 minutes.</a:t>
            </a:r>
          </a:p>
          <a:p>
            <a:pPr algn="just"/>
            <a:r>
              <a:rPr lang="en-US" sz="2400" b="1" i="0" dirty="0">
                <a:solidFill>
                  <a:srgbClr val="FF0000"/>
                </a:solidFill>
                <a:effectLst/>
                <a:latin typeface="Times New Roman" panose="02020603050405020304" pitchFamily="18" charset="0"/>
                <a:cs typeface="Times New Roman" panose="02020603050405020304" pitchFamily="18" charset="0"/>
              </a:rPr>
              <a:t>formula:</a:t>
            </a:r>
          </a:p>
          <a:p>
            <a:pPr algn="just"/>
            <a:r>
              <a:rPr lang="en-US" sz="2400" b="1" i="1" dirty="0" err="1">
                <a:solidFill>
                  <a:srgbClr val="000000"/>
                </a:solidFill>
                <a:effectLst/>
                <a:highlight>
                  <a:srgbClr val="00FFFF"/>
                </a:highlight>
                <a:latin typeface="Times New Roman" panose="02020603050405020304" pitchFamily="18" charset="0"/>
                <a:cs typeface="Times New Roman" panose="02020603050405020304" pitchFamily="18" charset="0"/>
              </a:rPr>
              <a:t>next_difficulty</a:t>
            </a:r>
            <a:r>
              <a:rPr lang="en-US" sz="2400" b="1" i="1" dirty="0">
                <a:solidFill>
                  <a:srgbClr val="000000"/>
                </a:solidFill>
                <a:effectLst/>
                <a:highlight>
                  <a:srgbClr val="00FFFF"/>
                </a:highlight>
                <a:latin typeface="Times New Roman" panose="02020603050405020304" pitchFamily="18" charset="0"/>
                <a:cs typeface="Times New Roman" panose="02020603050405020304" pitchFamily="18" charset="0"/>
              </a:rPr>
              <a:t> = (</a:t>
            </a:r>
            <a:r>
              <a:rPr lang="en-US" sz="2400" b="1" i="1" dirty="0" err="1">
                <a:solidFill>
                  <a:srgbClr val="000000"/>
                </a:solidFill>
                <a:effectLst/>
                <a:highlight>
                  <a:srgbClr val="00FFFF"/>
                </a:highlight>
                <a:latin typeface="Times New Roman" panose="02020603050405020304" pitchFamily="18" charset="0"/>
                <a:cs typeface="Times New Roman" panose="02020603050405020304" pitchFamily="18" charset="0"/>
              </a:rPr>
              <a:t>previous_difficulty</a:t>
            </a:r>
            <a:r>
              <a:rPr lang="en-US" sz="2400" b="1" i="1" dirty="0">
                <a:solidFill>
                  <a:srgbClr val="000000"/>
                </a:solidFill>
                <a:effectLst/>
                <a:highlight>
                  <a:srgbClr val="00FFFF"/>
                </a:highlight>
                <a:latin typeface="Times New Roman" panose="02020603050405020304" pitchFamily="18" charset="0"/>
                <a:cs typeface="Times New Roman" panose="02020603050405020304" pitchFamily="18" charset="0"/>
              </a:rPr>
              <a:t> * 2016 * 10 minutes) / (time to mine last 2016 blocks)</a:t>
            </a:r>
          </a:p>
          <a:p>
            <a:pPr marL="342900" indent="-342900" algn="just">
              <a:buFont typeface="Arial" panose="020B0604020202020204" pitchFamily="34" charset="0"/>
              <a:buChar char="•"/>
            </a:pPr>
            <a:r>
              <a:rPr lang="en-US" sz="2400" dirty="0">
                <a:solidFill>
                  <a:srgbClr val="000000"/>
                </a:solidFill>
                <a:effectLst/>
                <a:latin typeface="Times New Roman" panose="02020603050405020304" pitchFamily="18" charset="0"/>
                <a:cs typeface="Times New Roman" panose="02020603050405020304" pitchFamily="18" charset="0"/>
              </a:rPr>
              <a:t>Note that </a:t>
            </a:r>
            <a:r>
              <a:rPr lang="en-US" sz="2400" b="1" dirty="0">
                <a:solidFill>
                  <a:srgbClr val="000000"/>
                </a:solidFill>
                <a:effectLst/>
                <a:latin typeface="Times New Roman" panose="02020603050405020304" pitchFamily="18" charset="0"/>
                <a:cs typeface="Times New Roman" panose="02020603050405020304" pitchFamily="18" charset="0"/>
              </a:rPr>
              <a:t>2016*10 minutes </a:t>
            </a:r>
            <a:r>
              <a:rPr lang="en-US" sz="2400" dirty="0">
                <a:solidFill>
                  <a:srgbClr val="000000"/>
                </a:solidFill>
                <a:effectLst/>
                <a:latin typeface="Times New Roman" panose="02020603050405020304" pitchFamily="18" charset="0"/>
                <a:cs typeface="Times New Roman" panose="02020603050405020304" pitchFamily="18" charset="0"/>
              </a:rPr>
              <a:t>is exactly two weeks, so 2016 blocks would take two weeks to mine 2016 blocks if a block were created exactly </a:t>
            </a:r>
            <a:r>
              <a:rPr lang="en-US" sz="2400" b="1" dirty="0">
                <a:solidFill>
                  <a:srgbClr val="000000"/>
                </a:solidFill>
                <a:effectLst/>
                <a:latin typeface="Times New Roman" panose="02020603050405020304" pitchFamily="18" charset="0"/>
                <a:cs typeface="Times New Roman" panose="02020603050405020304" pitchFamily="18" charset="0"/>
              </a:rPr>
              <a:t>every 10 minutes</a:t>
            </a:r>
            <a:r>
              <a:rPr lang="en-US" sz="2400" dirty="0">
                <a:solidFill>
                  <a:srgbClr val="000000"/>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693842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17</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Difficulty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9811" y="692696"/>
            <a:ext cx="8534400" cy="5693866"/>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600" b="0" i="0" dirty="0">
                <a:solidFill>
                  <a:srgbClr val="000000"/>
                </a:solidFill>
                <a:effectLst/>
                <a:latin typeface="Times New Roman" panose="02020603050405020304" pitchFamily="18" charset="0"/>
                <a:cs typeface="Times New Roman" panose="02020603050405020304" pitchFamily="18" charset="0"/>
              </a:rPr>
              <a:t>There’s nothing special about 2 weeks, but it’s a good trade‐off</a:t>
            </a:r>
            <a:endParaRPr lang="en-US" sz="26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600" b="0" i="0" dirty="0">
                <a:solidFill>
                  <a:srgbClr val="000000"/>
                </a:solidFill>
                <a:effectLst/>
                <a:latin typeface="Times New Roman" panose="02020603050405020304" pitchFamily="18" charset="0"/>
                <a:cs typeface="Times New Roman" panose="02020603050405020304" pitchFamily="18" charset="0"/>
              </a:rPr>
              <a:t>If the period were </a:t>
            </a:r>
            <a:r>
              <a:rPr lang="en-US" sz="2600" b="1" i="0" dirty="0">
                <a:solidFill>
                  <a:srgbClr val="000000"/>
                </a:solidFill>
                <a:effectLst/>
                <a:latin typeface="Times New Roman" panose="02020603050405020304" pitchFamily="18" charset="0"/>
                <a:cs typeface="Times New Roman" panose="02020603050405020304" pitchFamily="18" charset="0"/>
              </a:rPr>
              <a:t>much shorter</a:t>
            </a:r>
            <a:r>
              <a:rPr lang="en-US" sz="2600" b="0" i="0" dirty="0">
                <a:solidFill>
                  <a:srgbClr val="000000"/>
                </a:solidFill>
                <a:effectLst/>
                <a:latin typeface="Times New Roman" panose="02020603050405020304" pitchFamily="18" charset="0"/>
                <a:cs typeface="Times New Roman" panose="02020603050405020304" pitchFamily="18" charset="0"/>
              </a:rPr>
              <a:t>, the </a:t>
            </a:r>
            <a:r>
              <a:rPr lang="en-US" sz="2600" b="1" i="0" dirty="0">
                <a:solidFill>
                  <a:srgbClr val="FF0000"/>
                </a:solidFill>
                <a:effectLst/>
                <a:latin typeface="Times New Roman" panose="02020603050405020304" pitchFamily="18" charset="0"/>
                <a:cs typeface="Times New Roman" panose="02020603050405020304" pitchFamily="18" charset="0"/>
              </a:rPr>
              <a:t>difficulty might fluctuate </a:t>
            </a:r>
            <a:r>
              <a:rPr lang="en-US" sz="2600" b="0" i="0" dirty="0">
                <a:solidFill>
                  <a:srgbClr val="000000"/>
                </a:solidFill>
                <a:effectLst/>
                <a:latin typeface="Times New Roman" panose="02020603050405020304" pitchFamily="18" charset="0"/>
                <a:cs typeface="Times New Roman" panose="02020603050405020304" pitchFamily="18" charset="0"/>
              </a:rPr>
              <a:t>due to random variations in the number of blocks found in each period. </a:t>
            </a:r>
          </a:p>
          <a:p>
            <a:pPr marL="342900" indent="-342900" algn="just">
              <a:buFont typeface="Arial" panose="020B0604020202020204" pitchFamily="34" charset="0"/>
              <a:buChar char="•"/>
            </a:pPr>
            <a:r>
              <a:rPr lang="en-US" sz="2600" b="0" i="0" dirty="0">
                <a:solidFill>
                  <a:srgbClr val="000000"/>
                </a:solidFill>
                <a:effectLst/>
                <a:latin typeface="Times New Roman" panose="02020603050405020304" pitchFamily="18" charset="0"/>
                <a:cs typeface="Times New Roman" panose="02020603050405020304" pitchFamily="18" charset="0"/>
              </a:rPr>
              <a:t>If the period were </a:t>
            </a:r>
            <a:r>
              <a:rPr lang="en-US" sz="2600" b="1" i="0" dirty="0">
                <a:solidFill>
                  <a:srgbClr val="000000"/>
                </a:solidFill>
                <a:effectLst/>
                <a:latin typeface="Times New Roman" panose="02020603050405020304" pitchFamily="18" charset="0"/>
                <a:cs typeface="Times New Roman" panose="02020603050405020304" pitchFamily="18" charset="0"/>
              </a:rPr>
              <a:t>much higher</a:t>
            </a:r>
            <a:r>
              <a:rPr lang="en-US" sz="2600" b="0" i="0" dirty="0">
                <a:solidFill>
                  <a:srgbClr val="000000"/>
                </a:solidFill>
                <a:effectLst/>
                <a:latin typeface="Times New Roman" panose="02020603050405020304" pitchFamily="18" charset="0"/>
                <a:cs typeface="Times New Roman" panose="02020603050405020304" pitchFamily="18" charset="0"/>
              </a:rPr>
              <a:t>, the network’s hash power might </a:t>
            </a:r>
            <a:r>
              <a:rPr lang="en-US" sz="2600" b="1" i="0" dirty="0">
                <a:solidFill>
                  <a:srgbClr val="000000"/>
                </a:solidFill>
                <a:effectLst/>
                <a:latin typeface="Times New Roman" panose="02020603050405020304" pitchFamily="18" charset="0"/>
                <a:cs typeface="Times New Roman" panose="02020603050405020304" pitchFamily="18" charset="0"/>
              </a:rPr>
              <a:t>get too far </a:t>
            </a:r>
            <a:r>
              <a:rPr lang="en-US" sz="2600" b="0" i="0" dirty="0">
                <a:solidFill>
                  <a:srgbClr val="FF0000"/>
                </a:solidFill>
                <a:effectLst/>
                <a:latin typeface="Times New Roman" panose="02020603050405020304" pitchFamily="18" charset="0"/>
                <a:cs typeface="Times New Roman" panose="02020603050405020304" pitchFamily="18" charset="0"/>
              </a:rPr>
              <a:t>out of balance </a:t>
            </a:r>
            <a:r>
              <a:rPr lang="en-US" sz="2600" b="0" i="0" dirty="0">
                <a:solidFill>
                  <a:srgbClr val="000000"/>
                </a:solidFill>
                <a:effectLst/>
                <a:latin typeface="Times New Roman" panose="02020603050405020304" pitchFamily="18" charset="0"/>
                <a:cs typeface="Times New Roman" panose="02020603050405020304" pitchFamily="18" charset="0"/>
              </a:rPr>
              <a:t>with the difficulty.</a:t>
            </a:r>
          </a:p>
          <a:p>
            <a:pPr marL="342900" indent="-342900" algn="just">
              <a:buFont typeface="Arial" panose="020B0604020202020204" pitchFamily="34" charset="0"/>
              <a:buChar char="•"/>
            </a:pPr>
            <a:r>
              <a:rPr lang="en-US" sz="2600" b="0" i="0" dirty="0">
                <a:solidFill>
                  <a:srgbClr val="000000"/>
                </a:solidFill>
                <a:effectLst/>
                <a:latin typeface="Times New Roman" panose="02020603050405020304" pitchFamily="18" charset="0"/>
                <a:cs typeface="Times New Roman" panose="02020603050405020304" pitchFamily="18" charset="0"/>
              </a:rPr>
              <a:t>Each Bitcoin miner independently computes the difficulty and will only accept blocks that meet the difficulty that they computed. </a:t>
            </a:r>
          </a:p>
          <a:p>
            <a:pPr marL="342900" indent="-342900" algn="just">
              <a:buFont typeface="Arial" panose="020B0604020202020204" pitchFamily="34" charset="0"/>
              <a:buChar char="•"/>
            </a:pPr>
            <a:r>
              <a:rPr lang="en-US" sz="2600" b="0" i="0" dirty="0">
                <a:solidFill>
                  <a:srgbClr val="000000"/>
                </a:solidFill>
                <a:effectLst/>
                <a:latin typeface="Times New Roman" panose="02020603050405020304" pitchFamily="18" charset="0"/>
                <a:cs typeface="Times New Roman" panose="02020603050405020304" pitchFamily="18" charset="0"/>
              </a:rPr>
              <a:t>Miners who are on </a:t>
            </a:r>
            <a:r>
              <a:rPr lang="en-US" sz="2600" b="1" i="0" dirty="0">
                <a:solidFill>
                  <a:srgbClr val="000000"/>
                </a:solidFill>
                <a:effectLst/>
                <a:latin typeface="Times New Roman" panose="02020603050405020304" pitchFamily="18" charset="0"/>
                <a:cs typeface="Times New Roman" panose="02020603050405020304" pitchFamily="18" charset="0"/>
              </a:rPr>
              <a:t>different branches </a:t>
            </a:r>
            <a:r>
              <a:rPr lang="en-US" sz="2600" b="0" i="0" dirty="0">
                <a:solidFill>
                  <a:srgbClr val="000000"/>
                </a:solidFill>
                <a:effectLst/>
                <a:latin typeface="Times New Roman" panose="02020603050405020304" pitchFamily="18" charset="0"/>
                <a:cs typeface="Times New Roman" panose="02020603050405020304" pitchFamily="18" charset="0"/>
              </a:rPr>
              <a:t>might not compute the same difficulty value, but any </a:t>
            </a:r>
            <a:r>
              <a:rPr lang="en-US" sz="2600" b="1" i="0" dirty="0">
                <a:solidFill>
                  <a:srgbClr val="000000"/>
                </a:solidFill>
                <a:effectLst/>
                <a:latin typeface="Times New Roman" panose="02020603050405020304" pitchFamily="18" charset="0"/>
                <a:cs typeface="Times New Roman" panose="02020603050405020304" pitchFamily="18" charset="0"/>
              </a:rPr>
              <a:t>two miners </a:t>
            </a:r>
            <a:r>
              <a:rPr lang="en-US" sz="2600" b="0" i="0" dirty="0">
                <a:solidFill>
                  <a:srgbClr val="000000"/>
                </a:solidFill>
                <a:effectLst/>
                <a:latin typeface="Times New Roman" panose="02020603050405020304" pitchFamily="18" charset="0"/>
                <a:cs typeface="Times New Roman" panose="02020603050405020304" pitchFamily="18" charset="0"/>
              </a:rPr>
              <a:t>mining on top of the </a:t>
            </a:r>
            <a:r>
              <a:rPr lang="en-US" sz="2600" b="1" i="0" dirty="0">
                <a:solidFill>
                  <a:srgbClr val="000000"/>
                </a:solidFill>
                <a:effectLst/>
                <a:latin typeface="Times New Roman" panose="02020603050405020304" pitchFamily="18" charset="0"/>
                <a:cs typeface="Times New Roman" panose="02020603050405020304" pitchFamily="18" charset="0"/>
              </a:rPr>
              <a:t>same block </a:t>
            </a:r>
            <a:r>
              <a:rPr lang="en-US" sz="2600" b="0" i="0" dirty="0">
                <a:solidFill>
                  <a:srgbClr val="000000"/>
                </a:solidFill>
                <a:effectLst/>
                <a:latin typeface="Times New Roman" panose="02020603050405020304" pitchFamily="18" charset="0"/>
                <a:cs typeface="Times New Roman" panose="02020603050405020304" pitchFamily="18" charset="0"/>
              </a:rPr>
              <a:t>will agree on what the difficulty should be. This allows </a:t>
            </a:r>
            <a:r>
              <a:rPr lang="en-US" sz="2600" b="1" i="0" dirty="0">
                <a:solidFill>
                  <a:srgbClr val="000000"/>
                </a:solidFill>
                <a:effectLst/>
                <a:latin typeface="Times New Roman" panose="02020603050405020304" pitchFamily="18" charset="0"/>
                <a:cs typeface="Times New Roman" panose="02020603050405020304" pitchFamily="18" charset="0"/>
              </a:rPr>
              <a:t>consensus to be reached</a:t>
            </a:r>
            <a:r>
              <a:rPr lang="en-US" sz="2600" b="0" i="0" dirty="0">
                <a:solidFill>
                  <a:srgbClr val="000000"/>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921308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18</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Mining Difficulty Over Time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9811" y="692696"/>
            <a:ext cx="8534400" cy="5847755"/>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You can see in th</a:t>
            </a:r>
            <a:r>
              <a:rPr lang="en-US" sz="2200" dirty="0">
                <a:solidFill>
                  <a:srgbClr val="000000"/>
                </a:solidFill>
                <a:latin typeface="Times New Roman" panose="02020603050405020304" pitchFamily="18" charset="0"/>
                <a:cs typeface="Times New Roman" panose="02020603050405020304" pitchFamily="18" charset="0"/>
              </a:rPr>
              <a:t>e below </a:t>
            </a:r>
            <a:r>
              <a:rPr lang="en-US" sz="2200" b="0" i="0" dirty="0">
                <a:solidFill>
                  <a:srgbClr val="000000"/>
                </a:solidFill>
                <a:effectLst/>
                <a:latin typeface="Times New Roman" panose="02020603050405020304" pitchFamily="18" charset="0"/>
                <a:cs typeface="Times New Roman" panose="02020603050405020304" pitchFamily="18" charset="0"/>
              </a:rPr>
              <a:t>Figure that </a:t>
            </a:r>
            <a:r>
              <a:rPr lang="en-US" sz="2200" b="1" i="0" dirty="0">
                <a:solidFill>
                  <a:srgbClr val="000000"/>
                </a:solidFill>
                <a:effectLst/>
                <a:latin typeface="Times New Roman" panose="02020603050405020304" pitchFamily="18" charset="0"/>
                <a:cs typeface="Times New Roman" panose="02020603050405020304" pitchFamily="18" charset="0"/>
              </a:rPr>
              <a:t>over time the mining difficulty </a:t>
            </a:r>
            <a:r>
              <a:rPr lang="en-US" sz="2200" b="0" i="0" dirty="0">
                <a:solidFill>
                  <a:srgbClr val="000000"/>
                </a:solidFill>
                <a:effectLst/>
                <a:latin typeface="Times New Roman" panose="02020603050405020304" pitchFamily="18" charset="0"/>
                <a:cs typeface="Times New Roman" panose="02020603050405020304" pitchFamily="18" charset="0"/>
              </a:rPr>
              <a:t>keeps </a:t>
            </a:r>
            <a:r>
              <a:rPr lang="en-US" sz="2200" b="1" i="0" dirty="0">
                <a:solidFill>
                  <a:srgbClr val="FF0000"/>
                </a:solidFill>
                <a:effectLst/>
                <a:latin typeface="Times New Roman" panose="02020603050405020304" pitchFamily="18" charset="0"/>
                <a:cs typeface="Times New Roman" panose="02020603050405020304" pitchFamily="18" charset="0"/>
              </a:rPr>
              <a:t>increasing.</a:t>
            </a:r>
            <a:r>
              <a:rPr lang="en-US" sz="2200" b="0" i="0" dirty="0">
                <a:solidFill>
                  <a:srgbClr val="000000"/>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It's not a steady linear increase or an exponential increase. It depends on activity in the market</a:t>
            </a:r>
          </a:p>
          <a:p>
            <a:pPr marL="342900" indent="-342900" algn="just">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Mining difficulty is affected by factors like how many new miners are joining, which may be affected by the current exchange rate of Bitcoin. </a:t>
            </a:r>
          </a:p>
          <a:p>
            <a:pPr marL="342900" indent="-342900" algn="just">
              <a:buFont typeface="Arial" panose="020B0604020202020204" pitchFamily="34" charset="0"/>
              <a:buChar char="•"/>
            </a:pPr>
            <a:r>
              <a:rPr lang="en-US" sz="2200" dirty="0">
                <a:solidFill>
                  <a:srgbClr val="000000"/>
                </a:solidFill>
                <a:latin typeface="Times New Roman" panose="02020603050405020304" pitchFamily="18" charset="0"/>
                <a:cs typeface="Times New Roman" panose="02020603050405020304" pitchFamily="18" charset="0"/>
              </a:rPr>
              <a:t>Generally, as more miners come online and mining hardware gets more efficient, blocks are found faster and the difficulty is increased so that it always takes about </a:t>
            </a:r>
            <a:r>
              <a:rPr lang="en-US" sz="2200" b="1" dirty="0">
                <a:solidFill>
                  <a:srgbClr val="000000"/>
                </a:solidFill>
                <a:latin typeface="Times New Roman" panose="02020603050405020304" pitchFamily="18" charset="0"/>
                <a:cs typeface="Times New Roman" panose="02020603050405020304" pitchFamily="18" charset="0"/>
              </a:rPr>
              <a:t>ten minutes to find a block.</a:t>
            </a:r>
          </a:p>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Below there's a step function of difficulty </a:t>
            </a:r>
            <a:r>
              <a:rPr lang="en-US" sz="2200" b="1" i="0" dirty="0">
                <a:solidFill>
                  <a:srgbClr val="000000"/>
                </a:solidFill>
                <a:effectLst/>
                <a:latin typeface="Times New Roman" panose="02020603050405020304" pitchFamily="18" charset="0"/>
                <a:cs typeface="Times New Roman" panose="02020603050405020304" pitchFamily="18" charset="0"/>
              </a:rPr>
              <a:t>over two months.</a:t>
            </a:r>
          </a:p>
        </p:txBody>
      </p:sp>
      <p:pic>
        <p:nvPicPr>
          <p:cNvPr id="4" name="Picture 3">
            <a:extLst>
              <a:ext uri="{FF2B5EF4-FFF2-40B4-BE49-F238E27FC236}">
                <a16:creationId xmlns:a16="http://schemas.microsoft.com/office/drawing/2014/main" id="{FB39C9CF-9CF6-54A0-BEFD-4B04BB14A7CE}"/>
              </a:ext>
            </a:extLst>
          </p:cNvPr>
          <p:cNvPicPr>
            <a:picLocks noChangeAspect="1"/>
          </p:cNvPicPr>
          <p:nvPr/>
        </p:nvPicPr>
        <p:blipFill>
          <a:blip r:embed="rId2"/>
          <a:stretch>
            <a:fillRect/>
          </a:stretch>
        </p:blipFill>
        <p:spPr>
          <a:xfrm>
            <a:off x="398401" y="1420910"/>
            <a:ext cx="8347198" cy="2364940"/>
          </a:xfrm>
          <a:prstGeom prst="rect">
            <a:avLst/>
          </a:prstGeom>
        </p:spPr>
      </p:pic>
    </p:spTree>
    <p:extLst>
      <p:ext uri="{BB962C8B-B14F-4D97-AF65-F5344CB8AC3E}">
        <p14:creationId xmlns:p14="http://schemas.microsoft.com/office/powerpoint/2010/main" val="10018261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19</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Mining Difficulty Over Time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9811" y="692696"/>
            <a:ext cx="8534400" cy="6186309"/>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In the above fig, you can see that in the </a:t>
            </a:r>
            <a:r>
              <a:rPr lang="en-US" sz="2200" b="1" i="0" dirty="0">
                <a:solidFill>
                  <a:srgbClr val="000000"/>
                </a:solidFill>
                <a:effectLst/>
                <a:latin typeface="Times New Roman" panose="02020603050405020304" pitchFamily="18" charset="0"/>
                <a:cs typeface="Times New Roman" panose="02020603050405020304" pitchFamily="18" charset="0"/>
              </a:rPr>
              <a:t>red line </a:t>
            </a:r>
            <a:r>
              <a:rPr lang="en-US" sz="2200" b="0" i="0" dirty="0">
                <a:solidFill>
                  <a:srgbClr val="000000"/>
                </a:solidFill>
                <a:effectLst/>
                <a:latin typeface="Times New Roman" panose="02020603050405020304" pitchFamily="18" charset="0"/>
                <a:cs typeface="Times New Roman" panose="02020603050405020304" pitchFamily="18" charset="0"/>
              </a:rPr>
              <a:t>on the graph, there's a step function of </a:t>
            </a:r>
            <a:r>
              <a:rPr lang="en-US" sz="2200" b="1" i="0" dirty="0">
                <a:solidFill>
                  <a:srgbClr val="000000"/>
                </a:solidFill>
                <a:effectLst/>
                <a:latin typeface="Times New Roman" panose="02020603050405020304" pitchFamily="18" charset="0"/>
                <a:cs typeface="Times New Roman" panose="02020603050405020304" pitchFamily="18" charset="0"/>
              </a:rPr>
              <a:t>difficulty </a:t>
            </a:r>
            <a:r>
              <a:rPr lang="en-US" sz="2200" b="0" i="0" dirty="0">
                <a:solidFill>
                  <a:srgbClr val="000000"/>
                </a:solidFill>
                <a:effectLst/>
                <a:latin typeface="Times New Roman" panose="02020603050405020304" pitchFamily="18" charset="0"/>
                <a:cs typeface="Times New Roman" panose="02020603050405020304" pitchFamily="18" charset="0"/>
              </a:rPr>
              <a:t>even though the overall network </a:t>
            </a:r>
            <a:r>
              <a:rPr lang="en-US" sz="2200" b="1" i="0" dirty="0">
                <a:solidFill>
                  <a:srgbClr val="000000"/>
                </a:solidFill>
                <a:effectLst/>
                <a:latin typeface="Times New Roman" panose="02020603050405020304" pitchFamily="18" charset="0"/>
                <a:cs typeface="Times New Roman" panose="02020603050405020304" pitchFamily="18" charset="0"/>
              </a:rPr>
              <a:t>hash rate </a:t>
            </a:r>
            <a:r>
              <a:rPr lang="en-US" sz="2200" b="0" i="0" dirty="0">
                <a:solidFill>
                  <a:srgbClr val="000000"/>
                </a:solidFill>
                <a:effectLst/>
                <a:latin typeface="Times New Roman" panose="02020603050405020304" pitchFamily="18" charset="0"/>
                <a:cs typeface="Times New Roman" panose="02020603050405020304" pitchFamily="18" charset="0"/>
              </a:rPr>
              <a:t>is growing smoothly. </a:t>
            </a:r>
          </a:p>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The discrete step results from the fact that the </a:t>
            </a:r>
            <a:r>
              <a:rPr lang="en-US" sz="2200" b="1" i="0" dirty="0">
                <a:solidFill>
                  <a:srgbClr val="000000"/>
                </a:solidFill>
                <a:effectLst/>
                <a:latin typeface="Times New Roman" panose="02020603050405020304" pitchFamily="18" charset="0"/>
                <a:cs typeface="Times New Roman" panose="02020603050405020304" pitchFamily="18" charset="0"/>
              </a:rPr>
              <a:t>difficulty is only adjusted every 2016 block.</a:t>
            </a:r>
          </a:p>
          <a:p>
            <a:pPr marL="342900" indent="-342900" algn="just">
              <a:buFont typeface="Arial" panose="020B0604020202020204" pitchFamily="34" charset="0"/>
              <a:buChar char="•"/>
            </a:pPr>
            <a:r>
              <a:rPr lang="en-US" sz="2200" i="0" dirty="0">
                <a:solidFill>
                  <a:srgbClr val="000000"/>
                </a:solidFill>
                <a:effectLst/>
                <a:latin typeface="Times New Roman" panose="02020603050405020304" pitchFamily="18" charset="0"/>
                <a:cs typeface="Times New Roman" panose="02020603050405020304" pitchFamily="18" charset="0"/>
              </a:rPr>
              <a:t>Another way </a:t>
            </a:r>
            <a:r>
              <a:rPr lang="en-US" sz="2200" b="0" i="0" dirty="0">
                <a:solidFill>
                  <a:srgbClr val="000000"/>
                </a:solidFill>
                <a:effectLst/>
                <a:latin typeface="Times New Roman" panose="02020603050405020304" pitchFamily="18" charset="0"/>
                <a:cs typeface="Times New Roman" panose="02020603050405020304" pitchFamily="18" charset="0"/>
              </a:rPr>
              <a:t>to view the network’s growth rate is to consider </a:t>
            </a:r>
            <a:r>
              <a:rPr lang="en-US" sz="2200" b="1" i="1" dirty="0">
                <a:solidFill>
                  <a:srgbClr val="000000"/>
                </a:solidFill>
                <a:effectLst/>
                <a:latin typeface="Times New Roman" panose="02020603050405020304" pitchFamily="18" charset="0"/>
                <a:cs typeface="Times New Roman" panose="02020603050405020304" pitchFamily="18" charset="0"/>
              </a:rPr>
              <a:t>how long it takes to find a block on average</a:t>
            </a:r>
            <a:r>
              <a:rPr lang="en-US" sz="2200" b="0" i="0" dirty="0">
                <a:solidFill>
                  <a:srgbClr val="000000"/>
                </a:solidFill>
                <a:effectLst/>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The </a:t>
            </a:r>
            <a:r>
              <a:rPr lang="en-US" sz="2200" b="1" i="0" dirty="0">
                <a:solidFill>
                  <a:srgbClr val="FF0000"/>
                </a:solidFill>
                <a:effectLst/>
                <a:latin typeface="Times New Roman" panose="02020603050405020304" pitchFamily="18" charset="0"/>
                <a:cs typeface="Times New Roman" panose="02020603050405020304" pitchFamily="18" charset="0"/>
              </a:rPr>
              <a:t>figure</a:t>
            </a:r>
            <a:r>
              <a:rPr lang="en-US" sz="2200" b="0" i="0" dirty="0">
                <a:solidFill>
                  <a:srgbClr val="000000"/>
                </a:solidFill>
                <a:effectLst/>
                <a:latin typeface="Times New Roman" panose="02020603050405020304" pitchFamily="18" charset="0"/>
                <a:cs typeface="Times New Roman" panose="02020603050405020304" pitchFamily="18" charset="0"/>
              </a:rPr>
              <a:t> below </a:t>
            </a:r>
            <a:r>
              <a:rPr lang="en-US" sz="2200" b="1" i="0" dirty="0">
                <a:solidFill>
                  <a:srgbClr val="000000"/>
                </a:solidFill>
                <a:effectLst/>
                <a:latin typeface="Times New Roman" panose="02020603050405020304" pitchFamily="18" charset="0"/>
                <a:cs typeface="Times New Roman" panose="02020603050405020304" pitchFamily="18" charset="0"/>
              </a:rPr>
              <a:t>(a) shows </a:t>
            </a:r>
            <a:r>
              <a:rPr lang="en-US" sz="2200" b="0" i="0" dirty="0">
                <a:solidFill>
                  <a:srgbClr val="000000"/>
                </a:solidFill>
                <a:effectLst/>
                <a:latin typeface="Times New Roman" panose="02020603050405020304" pitchFamily="18" charset="0"/>
                <a:cs typeface="Times New Roman" panose="02020603050405020304" pitchFamily="18" charset="0"/>
              </a:rPr>
              <a:t>how many </a:t>
            </a:r>
            <a:r>
              <a:rPr lang="en-US" sz="2200" b="1" i="0" dirty="0">
                <a:solidFill>
                  <a:srgbClr val="000000"/>
                </a:solidFill>
                <a:effectLst/>
                <a:latin typeface="Times New Roman" panose="02020603050405020304" pitchFamily="18" charset="0"/>
                <a:cs typeface="Times New Roman" panose="02020603050405020304" pitchFamily="18" charset="0"/>
              </a:rPr>
              <a:t>seconds elapse </a:t>
            </a:r>
            <a:r>
              <a:rPr lang="en-US" sz="2200" b="0" i="0" dirty="0">
                <a:solidFill>
                  <a:srgbClr val="000000"/>
                </a:solidFill>
                <a:effectLst/>
                <a:latin typeface="Times New Roman" panose="02020603050405020304" pitchFamily="18" charset="0"/>
                <a:cs typeface="Times New Roman" panose="02020603050405020304" pitchFamily="18" charset="0"/>
              </a:rPr>
              <a:t>between consecutive blocks in the blockchain. </a:t>
            </a:r>
          </a:p>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You can see that this gradually </a:t>
            </a:r>
            <a:r>
              <a:rPr lang="en-US" sz="2200" b="1" i="0" dirty="0">
                <a:solidFill>
                  <a:srgbClr val="000000"/>
                </a:solidFill>
                <a:effectLst/>
                <a:latin typeface="Times New Roman" panose="02020603050405020304" pitchFamily="18" charset="0"/>
                <a:cs typeface="Times New Roman" panose="02020603050405020304" pitchFamily="18" charset="0"/>
              </a:rPr>
              <a:t>goes down, jumps up, </a:t>
            </a:r>
            <a:r>
              <a:rPr lang="en-US" sz="2200" b="0" i="0" dirty="0">
                <a:solidFill>
                  <a:srgbClr val="000000"/>
                </a:solidFill>
                <a:effectLst/>
                <a:latin typeface="Times New Roman" panose="02020603050405020304" pitchFamily="18" charset="0"/>
                <a:cs typeface="Times New Roman" panose="02020603050405020304" pitchFamily="18" charset="0"/>
              </a:rPr>
              <a:t>and then gradually goes down again. </a:t>
            </a:r>
          </a:p>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Of course, what's happening is that every 2016 blocks the difficulty resets and the average block time goes back up to about </a:t>
            </a:r>
            <a:r>
              <a:rPr lang="en-US" sz="2200" b="1" i="0" dirty="0">
                <a:solidFill>
                  <a:srgbClr val="000000"/>
                </a:solidFill>
                <a:effectLst/>
                <a:latin typeface="Times New Roman" panose="02020603050405020304" pitchFamily="18" charset="0"/>
                <a:cs typeface="Times New Roman" panose="02020603050405020304" pitchFamily="18" charset="0"/>
              </a:rPr>
              <a:t>ten minutes</a:t>
            </a:r>
            <a:r>
              <a:rPr lang="en-US" sz="2200" b="0" i="0" dirty="0">
                <a:solidFill>
                  <a:srgbClr val="000000"/>
                </a:solidFill>
                <a:effectLst/>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Over the next period the difficulty </a:t>
            </a:r>
            <a:r>
              <a:rPr lang="en-US" sz="2200" b="1" i="0" dirty="0">
                <a:solidFill>
                  <a:srgbClr val="000000"/>
                </a:solidFill>
                <a:effectLst/>
                <a:latin typeface="Times New Roman" panose="02020603050405020304" pitchFamily="18" charset="0"/>
                <a:cs typeface="Times New Roman" panose="02020603050405020304" pitchFamily="18" charset="0"/>
              </a:rPr>
              <a:t>stays unchanged, </a:t>
            </a:r>
            <a:r>
              <a:rPr lang="en-US" sz="2200" b="0" i="0" dirty="0">
                <a:solidFill>
                  <a:srgbClr val="000000"/>
                </a:solidFill>
                <a:effectLst/>
                <a:latin typeface="Times New Roman" panose="02020603050405020304" pitchFamily="18" charset="0"/>
                <a:cs typeface="Times New Roman" panose="02020603050405020304" pitchFamily="18" charset="0"/>
              </a:rPr>
              <a:t>but more and more miners come online. </a:t>
            </a:r>
          </a:p>
          <a:p>
            <a:pPr marL="342900" indent="-342900">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Since the hash power has increased but the difficulty has not, blocks are found more quickly until the difficulty is again adjusted after 2016 blocks or about two weeks. </a:t>
            </a:r>
          </a:p>
        </p:txBody>
      </p:sp>
    </p:spTree>
    <p:extLst>
      <p:ext uri="{BB962C8B-B14F-4D97-AF65-F5344CB8AC3E}">
        <p14:creationId xmlns:p14="http://schemas.microsoft.com/office/powerpoint/2010/main" val="559851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F769D81C-3C97-38F0-DB76-78B8CAC3024F}"/>
              </a:ext>
            </a:extLst>
          </p:cNvPr>
          <p:cNvSpPr>
            <a:spLocks noGrp="1" noChangeArrowheads="1"/>
          </p:cNvSpPr>
          <p:nvPr>
            <p:ph type="ctrTitle"/>
          </p:nvPr>
        </p:nvSpPr>
        <p:spPr>
          <a:xfrm>
            <a:off x="468313" y="117475"/>
            <a:ext cx="8135937" cy="503213"/>
          </a:xfrm>
          <a:ln>
            <a:solidFill>
              <a:schemeClr val="tx1"/>
            </a:solidFill>
            <a:miter lim="800000"/>
            <a:headEnd/>
            <a:tailEnd/>
          </a:ln>
        </p:spPr>
        <p:txBody>
          <a:bodyPr/>
          <a:lstStyle/>
          <a:p>
            <a:pPr eaLnBrk="1" hangingPunct="1"/>
            <a:r>
              <a:rPr lang="es-ES" altLang="en-US" sz="4800" b="1" dirty="0">
                <a:solidFill>
                  <a:srgbClr val="FF0000"/>
                </a:solidFill>
              </a:rPr>
              <a:t>Content </a:t>
            </a:r>
          </a:p>
        </p:txBody>
      </p:sp>
      <p:sp>
        <p:nvSpPr>
          <p:cNvPr id="7171" name="Google Shape;92;p1">
            <a:extLst>
              <a:ext uri="{FF2B5EF4-FFF2-40B4-BE49-F238E27FC236}">
                <a16:creationId xmlns:a16="http://schemas.microsoft.com/office/drawing/2014/main" id="{6EE72311-5ADB-CCD0-90D7-CB2FBC6CE3D7}"/>
              </a:ext>
            </a:extLst>
          </p:cNvPr>
          <p:cNvSpPr>
            <a:spLocks noGrp="1"/>
          </p:cNvSpPr>
          <p:nvPr>
            <p:ph type="subTitle" idx="1"/>
          </p:nvPr>
        </p:nvSpPr>
        <p:spPr>
          <a:xfrm>
            <a:off x="539751" y="620688"/>
            <a:ext cx="8207375" cy="5904656"/>
          </a:xfrm>
          <a:ln>
            <a:solidFill>
              <a:schemeClr val="tx1"/>
            </a:solidFill>
            <a:miter lim="800000"/>
            <a:headEnd/>
            <a:tailEnd/>
          </a:ln>
        </p:spPr>
        <p:txBody>
          <a:bodyPr lIns="91425" tIns="45700" rIns="91425" bIns="45700"/>
          <a:lstStyle/>
          <a:p>
            <a:pPr marL="523875" marR="57150" indent="-457200" algn="just">
              <a:lnSpc>
                <a:spcPct val="92000"/>
              </a:lnSpc>
              <a:spcBef>
                <a:spcPts val="0"/>
              </a:spcBef>
              <a:spcAft>
                <a:spcPts val="0"/>
              </a:spcAft>
              <a:buFont typeface="Arial" panose="020B0604020202020204" pitchFamily="34" charset="0"/>
              <a:buChar char="•"/>
            </a:pPr>
            <a:r>
              <a:rPr lang="en-US" altLang="en-US" sz="48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The task of Bitcoin miners</a:t>
            </a:r>
          </a:p>
          <a:p>
            <a:pPr marL="523875" marR="57150" indent="-457200" algn="just">
              <a:lnSpc>
                <a:spcPct val="92000"/>
              </a:lnSpc>
              <a:spcBef>
                <a:spcPts val="0"/>
              </a:spcBef>
              <a:spcAft>
                <a:spcPts val="0"/>
              </a:spcAft>
              <a:buFont typeface="Arial" panose="020B0604020202020204" pitchFamily="34" charset="0"/>
              <a:buChar char="•"/>
            </a:pPr>
            <a:r>
              <a:rPr lang="en-US" altLang="en-US" sz="48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Mining Hardware </a:t>
            </a:r>
          </a:p>
          <a:p>
            <a:pPr marL="523875" marR="57150" indent="-457200" algn="just">
              <a:lnSpc>
                <a:spcPct val="92000"/>
              </a:lnSpc>
              <a:spcBef>
                <a:spcPts val="0"/>
              </a:spcBef>
              <a:spcAft>
                <a:spcPts val="0"/>
              </a:spcAft>
              <a:buFont typeface="Arial" panose="020B0604020202020204" pitchFamily="34" charset="0"/>
              <a:buChar char="•"/>
            </a:pPr>
            <a:r>
              <a:rPr lang="en-US" altLang="en-US" sz="48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Energy consumption and ecology </a:t>
            </a:r>
          </a:p>
          <a:p>
            <a:pPr marL="523875" marR="57150" indent="-457200" algn="just">
              <a:lnSpc>
                <a:spcPct val="92000"/>
              </a:lnSpc>
              <a:spcBef>
                <a:spcPts val="0"/>
              </a:spcBef>
              <a:spcAft>
                <a:spcPts val="0"/>
              </a:spcAft>
              <a:buFont typeface="Arial" panose="020B0604020202020204" pitchFamily="34" charset="0"/>
              <a:buChar char="•"/>
            </a:pPr>
            <a:r>
              <a:rPr lang="en-US" altLang="en-US" sz="48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Mining pools</a:t>
            </a:r>
          </a:p>
          <a:p>
            <a:pPr marL="523875" marR="57150" indent="-457200" algn="just">
              <a:lnSpc>
                <a:spcPct val="92000"/>
              </a:lnSpc>
              <a:spcBef>
                <a:spcPts val="0"/>
              </a:spcBef>
              <a:spcAft>
                <a:spcPts val="0"/>
              </a:spcAft>
              <a:buFont typeface="Arial" panose="020B0604020202020204" pitchFamily="34" charset="0"/>
              <a:buChar char="•"/>
            </a:pPr>
            <a:r>
              <a:rPr lang="en-US" altLang="en-US" sz="48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rPr>
              <a:t>Mining incentives and strategies</a:t>
            </a:r>
          </a:p>
          <a:p>
            <a:pPr marL="523875" marR="57150" indent="-457200" algn="just">
              <a:lnSpc>
                <a:spcPct val="92000"/>
              </a:lnSpc>
              <a:spcBef>
                <a:spcPts val="0"/>
              </a:spcBef>
              <a:spcAft>
                <a:spcPts val="0"/>
              </a:spcAft>
              <a:buFont typeface="Arial" panose="020B0604020202020204" pitchFamily="34" charset="0"/>
              <a:buChar char="•"/>
            </a:pPr>
            <a:endParaRPr lang="en-US" altLang="en-US" sz="6600" dirty="0">
              <a:solidFill>
                <a:schemeClr val="tx1"/>
              </a:solidFill>
              <a:latin typeface="Times New Roman" panose="02020603050405020304" pitchFamily="18" charset="0"/>
              <a:ea typeface="宋体" panose="02010600030101010101" pitchFamily="2" charset="-122"/>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20</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Mining Difficulty Over Time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9811" y="692696"/>
            <a:ext cx="8534400" cy="5509200"/>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algn="just"/>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4BA7934-7014-6D34-7FFE-E16EFD6C2B1F}"/>
              </a:ext>
            </a:extLst>
          </p:cNvPr>
          <p:cNvPicPr>
            <a:picLocks noChangeAspect="1"/>
          </p:cNvPicPr>
          <p:nvPr/>
        </p:nvPicPr>
        <p:blipFill>
          <a:blip r:embed="rId2"/>
          <a:stretch>
            <a:fillRect/>
          </a:stretch>
        </p:blipFill>
        <p:spPr>
          <a:xfrm>
            <a:off x="611560" y="836712"/>
            <a:ext cx="7920880" cy="4536504"/>
          </a:xfrm>
          <a:prstGeom prst="rect">
            <a:avLst/>
          </a:prstGeom>
        </p:spPr>
      </p:pic>
    </p:spTree>
    <p:extLst>
      <p:ext uri="{BB962C8B-B14F-4D97-AF65-F5344CB8AC3E}">
        <p14:creationId xmlns:p14="http://schemas.microsoft.com/office/powerpoint/2010/main" val="27723671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21</a:t>
            </a:fld>
            <a:endParaRPr lang="es-ES" altLang="en-US" sz="1400"/>
          </a:p>
        </p:txBody>
      </p:sp>
      <p:sp>
        <p:nvSpPr>
          <p:cNvPr id="2" name="TextBox 1">
            <a:extLst>
              <a:ext uri="{FF2B5EF4-FFF2-40B4-BE49-F238E27FC236}">
                <a16:creationId xmlns:a16="http://schemas.microsoft.com/office/drawing/2014/main" id="{96562B0C-20D8-0EEB-C6FF-656C0AC5EAA4}"/>
              </a:ext>
            </a:extLst>
          </p:cNvPr>
          <p:cNvSpPr txBox="1"/>
          <p:nvPr/>
        </p:nvSpPr>
        <p:spPr>
          <a:xfrm>
            <a:off x="140990" y="217487"/>
            <a:ext cx="8534400" cy="6278642"/>
          </a:xfrm>
          <a:prstGeom prst="rect">
            <a:avLst/>
          </a:prstGeom>
          <a:noFill/>
          <a:ln>
            <a:solidFill>
              <a:schemeClr val="tx2"/>
            </a:solidFill>
          </a:ln>
        </p:spPr>
        <p:txBody>
          <a:bodyPr>
            <a:spAutoFit/>
          </a:bodyPr>
          <a:lstStyle/>
          <a:p>
            <a:pPr algn="just"/>
            <a:r>
              <a:rPr lang="en-US" sz="2200" b="1" i="0" dirty="0">
                <a:solidFill>
                  <a:srgbClr val="000000"/>
                </a:solidFill>
                <a:effectLst/>
                <a:latin typeface="Times New Roman" panose="02020603050405020304" pitchFamily="18" charset="0"/>
                <a:cs typeface="Times New Roman" panose="02020603050405020304" pitchFamily="18" charset="0"/>
              </a:rPr>
              <a:t>Figure (b) : </a:t>
            </a: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200" b="0" i="0" dirty="0">
              <a:solidFill>
                <a:srgbClr val="000000"/>
              </a:solidFill>
              <a:effectLst/>
              <a:latin typeface="Times New Roman" panose="02020603050405020304" pitchFamily="18" charset="0"/>
              <a:cs typeface="Times New Roman" panose="02020603050405020304" pitchFamily="18" charset="0"/>
            </a:endParaRPr>
          </a:p>
          <a:p>
            <a:pPr algn="just"/>
            <a:endParaRPr lang="en-US" sz="22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Time to find a block (early 2015). ​ Note that the y‐axis begins at </a:t>
            </a:r>
            <a:r>
              <a:rPr lang="en-US" sz="2000" b="1" i="0" dirty="0">
                <a:solidFill>
                  <a:srgbClr val="000000"/>
                </a:solidFill>
                <a:effectLst/>
                <a:latin typeface="Times New Roman" panose="02020603050405020304" pitchFamily="18" charset="0"/>
                <a:cs typeface="Times New Roman" panose="02020603050405020304" pitchFamily="18" charset="0"/>
              </a:rPr>
              <a:t>540 seconds</a:t>
            </a:r>
            <a:r>
              <a:rPr lang="en-US" sz="2000" b="0" i="0" dirty="0">
                <a:solidFill>
                  <a:srgbClr val="000000"/>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As the growth of the network </a:t>
            </a:r>
            <a:r>
              <a:rPr lang="en-US" sz="2000" b="1" i="0" dirty="0">
                <a:solidFill>
                  <a:srgbClr val="000000"/>
                </a:solidFill>
                <a:effectLst/>
                <a:latin typeface="Times New Roman" panose="02020603050405020304" pitchFamily="18" charset="0"/>
                <a:cs typeface="Times New Roman" panose="02020603050405020304" pitchFamily="18" charset="0"/>
              </a:rPr>
              <a:t>has slowed, </a:t>
            </a:r>
            <a:r>
              <a:rPr lang="en-US" sz="2000" b="0" i="0" dirty="0">
                <a:solidFill>
                  <a:srgbClr val="000000"/>
                </a:solidFill>
                <a:effectLst/>
                <a:latin typeface="Times New Roman" panose="02020603050405020304" pitchFamily="18" charset="0"/>
                <a:cs typeface="Times New Roman" panose="02020603050405020304" pitchFamily="18" charset="0"/>
              </a:rPr>
              <a:t>the time to find each block is much closer to </a:t>
            </a:r>
            <a:r>
              <a:rPr lang="en-US" sz="2000" b="1" i="0" dirty="0">
                <a:solidFill>
                  <a:srgbClr val="000000"/>
                </a:solidFill>
                <a:effectLst/>
                <a:latin typeface="Times New Roman" panose="02020603050405020304" pitchFamily="18" charset="0"/>
                <a:cs typeface="Times New Roman" panose="02020603050405020304" pitchFamily="18" charset="0"/>
              </a:rPr>
              <a:t>10 minutes </a:t>
            </a:r>
            <a:r>
              <a:rPr lang="en-US" sz="2000" b="0" i="0" dirty="0">
                <a:solidFill>
                  <a:srgbClr val="000000"/>
                </a:solidFill>
                <a:effectLst/>
                <a:latin typeface="Times New Roman" panose="02020603050405020304" pitchFamily="18" charset="0"/>
                <a:cs typeface="Times New Roman" panose="02020603050405020304" pitchFamily="18" charset="0"/>
              </a:rPr>
              <a:t>and is occasionally over during periods where the network’s hash power actually </a:t>
            </a:r>
            <a:r>
              <a:rPr lang="en-US" sz="2000" b="1" i="0" dirty="0">
                <a:solidFill>
                  <a:srgbClr val="000000"/>
                </a:solidFill>
                <a:effectLst/>
                <a:latin typeface="Times New Roman" panose="02020603050405020304" pitchFamily="18" charset="0"/>
                <a:cs typeface="Times New Roman" panose="02020603050405020304" pitchFamily="18" charset="0"/>
              </a:rPr>
              <a:t>shrinks. </a:t>
            </a:r>
          </a:p>
          <a:p>
            <a:pPr marL="342900" indent="-342900" algn="just">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Even though the goal was for a block to be found every </a:t>
            </a:r>
            <a:r>
              <a:rPr lang="en-US" sz="2000" b="1" i="0" dirty="0">
                <a:solidFill>
                  <a:srgbClr val="000000"/>
                </a:solidFill>
                <a:effectLst/>
                <a:latin typeface="Times New Roman" panose="02020603050405020304" pitchFamily="18" charset="0"/>
                <a:cs typeface="Times New Roman" panose="02020603050405020304" pitchFamily="18" charset="0"/>
              </a:rPr>
              <a:t>ten minutes </a:t>
            </a:r>
            <a:r>
              <a:rPr lang="en-US" sz="2000" b="0" i="0" dirty="0">
                <a:solidFill>
                  <a:srgbClr val="000000"/>
                </a:solidFill>
                <a:effectLst/>
                <a:latin typeface="Times New Roman" panose="02020603050405020304" pitchFamily="18" charset="0"/>
                <a:cs typeface="Times New Roman" panose="02020603050405020304" pitchFamily="18" charset="0"/>
              </a:rPr>
              <a:t>on average, for most of 2013 and 2014 it was closer to about nine minutes on average and would approach 8 minutes at the end of each two-week cycle. </a:t>
            </a:r>
          </a:p>
          <a:p>
            <a:pPr marL="342900" indent="-342900" algn="just">
              <a:buFont typeface="Arial" panose="020B0604020202020204" pitchFamily="34" charset="0"/>
              <a:buChar char="•"/>
            </a:pPr>
            <a:r>
              <a:rPr lang="en-US" sz="2000" b="0" i="0" dirty="0">
                <a:solidFill>
                  <a:srgbClr val="000000"/>
                </a:solidFill>
                <a:effectLst/>
                <a:latin typeface="Times New Roman" panose="02020603050405020304" pitchFamily="18" charset="0"/>
                <a:cs typeface="Times New Roman" panose="02020603050405020304" pitchFamily="18" charset="0"/>
              </a:rPr>
              <a:t>Quick calculations show that this requires an astonishing 25% growth rate </a:t>
            </a:r>
            <a:r>
              <a:rPr lang="en-US" sz="2000" b="1" i="0" dirty="0">
                <a:solidFill>
                  <a:srgbClr val="000000"/>
                </a:solidFill>
                <a:effectLst/>
                <a:latin typeface="Times New Roman" panose="02020603050405020304" pitchFamily="18" charset="0"/>
                <a:cs typeface="Times New Roman" panose="02020603050405020304" pitchFamily="18" charset="0"/>
              </a:rPr>
              <a:t>every two weeks </a:t>
            </a:r>
            <a:r>
              <a:rPr lang="en-US" sz="2000" b="0" i="0" dirty="0">
                <a:solidFill>
                  <a:srgbClr val="000000"/>
                </a:solidFill>
                <a:effectLst/>
                <a:latin typeface="Times New Roman" panose="02020603050405020304" pitchFamily="18" charset="0"/>
                <a:cs typeface="Times New Roman" panose="02020603050405020304" pitchFamily="18" charset="0"/>
              </a:rPr>
              <a:t>or several hundred folds per year</a:t>
            </a:r>
            <a:r>
              <a:rPr lang="en-US" sz="2200" b="0" i="0" dirty="0">
                <a:solidFill>
                  <a:srgbClr val="000000"/>
                </a:solidFill>
                <a:effectLst/>
                <a:latin typeface="Times New Roman" panose="02020603050405020304" pitchFamily="18" charset="0"/>
                <a:cs typeface="Times New Roman" panose="02020603050405020304" pitchFamily="18" charset="0"/>
              </a:rPr>
              <a:t>.</a:t>
            </a:r>
          </a:p>
        </p:txBody>
      </p:sp>
      <p:pic>
        <p:nvPicPr>
          <p:cNvPr id="5" name="Picture 4">
            <a:extLst>
              <a:ext uri="{FF2B5EF4-FFF2-40B4-BE49-F238E27FC236}">
                <a16:creationId xmlns:a16="http://schemas.microsoft.com/office/drawing/2014/main" id="{E1E1E0DB-CB0C-AF2D-B2A7-B15E502595AC}"/>
              </a:ext>
            </a:extLst>
          </p:cNvPr>
          <p:cNvPicPr>
            <a:picLocks noChangeAspect="1"/>
          </p:cNvPicPr>
          <p:nvPr/>
        </p:nvPicPr>
        <p:blipFill>
          <a:blip r:embed="rId2"/>
          <a:stretch>
            <a:fillRect/>
          </a:stretch>
        </p:blipFill>
        <p:spPr>
          <a:xfrm>
            <a:off x="140990" y="683119"/>
            <a:ext cx="8316416" cy="2735240"/>
          </a:xfrm>
          <a:prstGeom prst="rect">
            <a:avLst/>
          </a:prstGeom>
        </p:spPr>
      </p:pic>
    </p:spTree>
    <p:extLst>
      <p:ext uri="{BB962C8B-B14F-4D97-AF65-F5344CB8AC3E}">
        <p14:creationId xmlns:p14="http://schemas.microsoft.com/office/powerpoint/2010/main" val="24640917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22</a:t>
            </a:fld>
            <a:endParaRPr lang="es-ES" altLang="en-US" sz="1400"/>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620688"/>
            <a:ext cx="8534400" cy="3539430"/>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Unsurprisingly, this was not sustainable forever and in 2015 the growth rate has been much slower (and occasionally negative). </a:t>
            </a:r>
          </a:p>
          <a:p>
            <a:pPr marL="342900" indent="-342900"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In Figure </a:t>
            </a:r>
            <a:r>
              <a:rPr lang="en-US" sz="2800" dirty="0">
                <a:solidFill>
                  <a:srgbClr val="000000"/>
                </a:solidFill>
                <a:latin typeface="Times New Roman" panose="02020603050405020304" pitchFamily="18" charset="0"/>
                <a:cs typeface="Times New Roman" panose="02020603050405020304" pitchFamily="18" charset="0"/>
              </a:rPr>
              <a:t>(</a:t>
            </a:r>
            <a:r>
              <a:rPr lang="en-US" sz="2800" b="0" i="0" dirty="0">
                <a:solidFill>
                  <a:srgbClr val="000000"/>
                </a:solidFill>
                <a:effectLst/>
                <a:latin typeface="Times New Roman" panose="02020603050405020304" pitchFamily="18" charset="0"/>
                <a:cs typeface="Times New Roman" panose="02020603050405020304" pitchFamily="18" charset="0"/>
              </a:rPr>
              <a:t>b), we can see that as the mining power is closer to a  steady‐state, the period to find each block stays much closer to 10 minutes. </a:t>
            </a:r>
          </a:p>
          <a:p>
            <a:pPr marL="342900" indent="-342900" algn="just">
              <a:buFont typeface="Arial" panose="020B0604020202020204" pitchFamily="34" charset="0"/>
              <a:buChar char="•"/>
            </a:pPr>
            <a:r>
              <a:rPr lang="en-US" sz="2800" b="0" i="0" dirty="0">
                <a:solidFill>
                  <a:srgbClr val="000000"/>
                </a:solidFill>
                <a:effectLst/>
                <a:latin typeface="Times New Roman" panose="02020603050405020304" pitchFamily="18" charset="0"/>
                <a:cs typeface="Times New Roman" panose="02020603050405020304" pitchFamily="18" charset="0"/>
              </a:rPr>
              <a:t>It can even take longer than 10 minutes, in which case there will be a difficulty ​ </a:t>
            </a:r>
            <a:r>
              <a:rPr lang="en-US" sz="2800" b="1" i="0" dirty="0">
                <a:solidFill>
                  <a:srgbClr val="000000"/>
                </a:solidFill>
                <a:effectLst/>
                <a:latin typeface="Times New Roman" panose="02020603050405020304" pitchFamily="18" charset="0"/>
                <a:cs typeface="Times New Roman" panose="02020603050405020304" pitchFamily="18" charset="0"/>
              </a:rPr>
              <a:t>decrease</a:t>
            </a:r>
            <a:r>
              <a:rPr lang="en-US" sz="2200" b="1" i="0" dirty="0">
                <a:solidFill>
                  <a:srgbClr val="000000"/>
                </a:solidFill>
                <a:effectLst/>
                <a:latin typeface="Times New Roman" panose="02020603050405020304" pitchFamily="18" charset="0"/>
                <a:cs typeface="Times New Roman" panose="02020603050405020304" pitchFamily="18" charset="0"/>
              </a:rPr>
              <a:t>​ </a:t>
            </a:r>
            <a:r>
              <a:rPr lang="en-US" sz="2200" b="0" i="0" dirty="0">
                <a:solidFill>
                  <a:srgbClr val="000000"/>
                </a:solidFill>
                <a:effectLst/>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3200578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23</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Mining Hardware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9811" y="692696"/>
            <a:ext cx="8534400" cy="5386090"/>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200" b="1" i="0" dirty="0">
                <a:solidFill>
                  <a:srgbClr val="000000"/>
                </a:solidFill>
                <a:effectLst/>
                <a:latin typeface="Times New Roman" panose="02020603050405020304" pitchFamily="18" charset="0"/>
                <a:cs typeface="Times New Roman" panose="02020603050405020304" pitchFamily="18" charset="0"/>
              </a:rPr>
              <a:t>Mining hardware </a:t>
            </a:r>
            <a:r>
              <a:rPr lang="en-US" sz="2200" b="0" i="0" dirty="0">
                <a:solidFill>
                  <a:srgbClr val="000000"/>
                </a:solidFill>
                <a:effectLst/>
                <a:latin typeface="Times New Roman" panose="02020603050405020304" pitchFamily="18" charset="0"/>
                <a:cs typeface="Times New Roman" panose="02020603050405020304" pitchFamily="18" charset="0"/>
              </a:rPr>
              <a:t>used to try to win the </a:t>
            </a:r>
            <a:r>
              <a:rPr lang="en-US" sz="2200" b="1" i="0" dirty="0">
                <a:solidFill>
                  <a:srgbClr val="000000"/>
                </a:solidFill>
                <a:effectLst/>
                <a:latin typeface="Times New Roman" panose="02020603050405020304" pitchFamily="18" charset="0"/>
                <a:cs typeface="Times New Roman" panose="02020603050405020304" pitchFamily="18" charset="0"/>
              </a:rPr>
              <a:t>mathematical competition</a:t>
            </a:r>
            <a:r>
              <a:rPr lang="en-US" sz="2200" b="0" i="0" dirty="0">
                <a:solidFill>
                  <a:srgbClr val="000000"/>
                </a:solidFill>
                <a:effectLst/>
                <a:latin typeface="Times New Roman" panose="02020603050405020304" pitchFamily="18" charset="0"/>
                <a:cs typeface="Times New Roman" panose="02020603050405020304" pitchFamily="18" charset="0"/>
              </a:rPr>
              <a:t>.</a:t>
            </a:r>
          </a:p>
          <a:p>
            <a:pPr algn="just"/>
            <a:endParaRPr lang="en-US" sz="2200" b="0" i="0" dirty="0">
              <a:solidFill>
                <a:srgbClr val="000000"/>
              </a:solidFill>
              <a:effectLst/>
              <a:latin typeface="Times New Roman" panose="02020603050405020304" pitchFamily="18" charset="0"/>
              <a:cs typeface="Times New Roman" panose="02020603050405020304" pitchFamily="18" charset="0"/>
            </a:endParaRPr>
          </a:p>
          <a:p>
            <a:pPr algn="just"/>
            <a:r>
              <a:rPr lang="en-US" sz="2200" b="1" i="0" u="sng" dirty="0">
                <a:solidFill>
                  <a:srgbClr val="FF0000"/>
                </a:solidFill>
                <a:effectLst/>
                <a:latin typeface="Times New Roman" panose="02020603050405020304" pitchFamily="18" charset="0"/>
                <a:cs typeface="Times New Roman" panose="02020603050405020304" pitchFamily="18" charset="0"/>
              </a:rPr>
              <a:t>Hash function details</a:t>
            </a:r>
          </a:p>
          <a:p>
            <a:pPr algn="just"/>
            <a:endParaRPr lang="en-US" sz="2200" b="1" i="0" u="sng" dirty="0">
              <a:solidFill>
                <a:srgbClr val="FF0000"/>
              </a:solidFill>
              <a:effectLst/>
              <a:latin typeface="Times New Roman" panose="02020603050405020304" pitchFamily="18" charset="0"/>
              <a:cs typeface="Times New Roman" panose="02020603050405020304" pitchFamily="18" charset="0"/>
            </a:endParaRPr>
          </a:p>
          <a:p>
            <a:pPr algn="just"/>
            <a:r>
              <a:rPr lang="en-US" sz="2000" b="1" i="1" dirty="0">
                <a:solidFill>
                  <a:srgbClr val="000000"/>
                </a:solidFill>
                <a:effectLst/>
                <a:latin typeface="Times New Roman" panose="02020603050405020304" pitchFamily="18" charset="0"/>
                <a:cs typeface="Times New Roman" panose="02020603050405020304" pitchFamily="18" charset="0"/>
              </a:rPr>
              <a:t>We've already mentioned that the hash function used for Bitcoin is SHA-256:</a:t>
            </a:r>
          </a:p>
          <a:p>
            <a:pPr marL="800100" lvl="1" indent="-342900">
              <a:lnSpc>
                <a:spcPct val="150000"/>
              </a:lnSpc>
              <a:spcBef>
                <a:spcPct val="20000"/>
              </a:spcBef>
              <a:buClr>
                <a:srgbClr val="333399"/>
              </a:buClr>
              <a:buFont typeface="Wingdings" panose="05000000000000000000" pitchFamily="2" charset="2"/>
              <a:buChar char="§"/>
              <a:defRPr/>
            </a:pPr>
            <a:r>
              <a:rPr kumimoji="0" lang="en-US" sz="2000" b="1" i="0" u="none" strike="noStrike" kern="0" cap="none" spc="0" normalizeH="0" baseline="0" noProof="0" dirty="0">
                <a:ln>
                  <a:noFill/>
                </a:ln>
                <a:solidFill>
                  <a:srgbClr val="002060"/>
                </a:solidFill>
                <a:effectLst/>
                <a:uLnTx/>
                <a:uFillTx/>
                <a:latin typeface="Times New Roman" pitchFamily="18" charset="0"/>
                <a:ea typeface="+mn-ea"/>
                <a:cs typeface="Times New Roman" pitchFamily="18" charset="0"/>
              </a:rPr>
              <a:t>SHA‐256</a:t>
            </a:r>
            <a:r>
              <a:rPr kumimoji="0" lang="en-US" sz="20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 was a reasonable choice as this was strongest cryptographic hash function available at the time when Bitcoin was designed</a:t>
            </a:r>
          </a:p>
          <a:p>
            <a:pPr marL="800100" lvl="1" indent="-342900">
              <a:lnSpc>
                <a:spcPct val="150000"/>
              </a:lnSpc>
              <a:spcBef>
                <a:spcPct val="20000"/>
              </a:spcBef>
              <a:buClr>
                <a:srgbClr val="333399"/>
              </a:buClr>
              <a:buFont typeface="Wingdings" panose="05000000000000000000" pitchFamily="2" charset="2"/>
              <a:buChar char="§"/>
              <a:defRPr/>
            </a:pPr>
            <a:r>
              <a:rPr kumimoji="0" lang="en-US" sz="20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It is possible that it will become </a:t>
            </a:r>
            <a:r>
              <a:rPr kumimoji="0" lang="en-US" sz="2000" b="1"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less secure </a:t>
            </a:r>
            <a:r>
              <a:rPr kumimoji="0" lang="en-US" sz="20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over the lifetime of Bitcoin, but for now it </a:t>
            </a:r>
            <a:r>
              <a:rPr kumimoji="0" lang="en-US" sz="2000" b="1"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remains secure</a:t>
            </a:r>
          </a:p>
          <a:p>
            <a:pPr marL="800100" lvl="1" indent="-342900">
              <a:lnSpc>
                <a:spcPct val="150000"/>
              </a:lnSpc>
              <a:spcBef>
                <a:spcPct val="20000"/>
              </a:spcBef>
              <a:buClr>
                <a:srgbClr val="333399"/>
              </a:buClr>
              <a:buFont typeface="Wingdings" panose="05000000000000000000" pitchFamily="2" charset="2"/>
              <a:buChar char="§"/>
              <a:defRPr/>
            </a:pPr>
            <a:r>
              <a:rPr lang="en-US" sz="2000" kern="0" dirty="0">
                <a:solidFill>
                  <a:srgbClr val="000000"/>
                </a:solidFill>
                <a:latin typeface="Times New Roman" pitchFamily="18" charset="0"/>
                <a:cs typeface="Times New Roman" pitchFamily="18" charset="0"/>
              </a:rPr>
              <a:t>It is </a:t>
            </a:r>
            <a:r>
              <a:rPr kumimoji="0" lang="en-US" sz="20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a general purpose cryptographic hash function, that was standardized in 2001and  it was designed by the NSA (US </a:t>
            </a:r>
            <a:r>
              <a:rPr kumimoji="0" lang="en-US" sz="2000" b="1"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National Security Agency</a:t>
            </a:r>
            <a:r>
              <a:rPr kumimoji="0" lang="en-US" sz="20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a:t>
            </a:r>
            <a:endParaRPr kumimoji="0" lang="en-IN" sz="20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endParaRPr>
          </a:p>
          <a:p>
            <a:pPr marL="800100" lvl="1" indent="-342900" algn="just">
              <a:buFont typeface="Arial" panose="020B0604020202020204" pitchFamily="34" charset="0"/>
              <a:buChar char="•"/>
            </a:pPr>
            <a:endParaRPr lang="en-US" sz="2200" dirty="0">
              <a:solidFill>
                <a:srgbClr val="000000"/>
              </a:solidFill>
              <a:latin typeface="Times New Roman" panose="02020603050405020304" pitchFamily="18" charset="0"/>
              <a:cs typeface="Times New Roman" panose="02020603050405020304" pitchFamily="18" charset="0"/>
            </a:endParaRPr>
          </a:p>
          <a:p>
            <a:pPr algn="just"/>
            <a:endParaRPr lang="en-US" sz="2200" b="0" i="0" dirty="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51401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24</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Secure Hash Algorithm  (SHA-256)</a:t>
            </a:r>
          </a:p>
        </p:txBody>
      </p:sp>
      <p:sp>
        <p:nvSpPr>
          <p:cNvPr id="2" name="TextBox 1">
            <a:extLst>
              <a:ext uri="{FF2B5EF4-FFF2-40B4-BE49-F238E27FC236}">
                <a16:creationId xmlns:a16="http://schemas.microsoft.com/office/drawing/2014/main" id="{96562B0C-20D8-0EEB-C6FF-656C0AC5EAA4}"/>
              </a:ext>
            </a:extLst>
          </p:cNvPr>
          <p:cNvSpPr txBox="1"/>
          <p:nvPr/>
        </p:nvSpPr>
        <p:spPr>
          <a:xfrm>
            <a:off x="309811" y="692696"/>
            <a:ext cx="8534400" cy="6001643"/>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Figure below shows more detail about what actually goes on in a SHA‐256 computation. </a:t>
            </a:r>
          </a:p>
          <a:p>
            <a:pPr marL="342900" indent="-342900" algn="just">
              <a:buFont typeface="Arial" panose="020B0604020202020204" pitchFamily="34" charset="0"/>
              <a:buChar char="•"/>
            </a:pPr>
            <a:endParaRPr lang="en-US" sz="24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dirty="0">
              <a:solidFill>
                <a:srgbClr val="000000"/>
              </a:solidFill>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400" b="0" i="0" dirty="0">
              <a:solidFill>
                <a:srgbClr val="000000"/>
              </a:solidFill>
              <a:effectLst/>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7831AE4-9F69-50A7-06AC-311D5A8D461A}"/>
              </a:ext>
            </a:extLst>
          </p:cNvPr>
          <p:cNvPicPr>
            <a:picLocks noChangeAspect="1"/>
          </p:cNvPicPr>
          <p:nvPr/>
        </p:nvPicPr>
        <p:blipFill>
          <a:blip r:embed="rId2"/>
          <a:stretch>
            <a:fillRect/>
          </a:stretch>
        </p:blipFill>
        <p:spPr>
          <a:xfrm>
            <a:off x="611560" y="1536499"/>
            <a:ext cx="7787208" cy="5104014"/>
          </a:xfrm>
          <a:prstGeom prst="rect">
            <a:avLst/>
          </a:prstGeom>
        </p:spPr>
      </p:pic>
    </p:spTree>
    <p:extLst>
      <p:ext uri="{BB962C8B-B14F-4D97-AF65-F5344CB8AC3E}">
        <p14:creationId xmlns:p14="http://schemas.microsoft.com/office/powerpoint/2010/main" val="42093456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25</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b="1" dirty="0">
                <a:solidFill>
                  <a:srgbClr val="0070C0"/>
                </a:solidFill>
                <a:latin typeface="Garamond" panose="02020404030301010803" pitchFamily="18" charset="0"/>
              </a:rPr>
              <a:t>Secure Hash Algorithm  (SHA-256)</a:t>
            </a:r>
          </a:p>
        </p:txBody>
      </p:sp>
      <p:sp>
        <p:nvSpPr>
          <p:cNvPr id="2" name="TextBox 1">
            <a:extLst>
              <a:ext uri="{FF2B5EF4-FFF2-40B4-BE49-F238E27FC236}">
                <a16:creationId xmlns:a16="http://schemas.microsoft.com/office/drawing/2014/main" id="{96562B0C-20D8-0EEB-C6FF-656C0AC5EAA4}"/>
              </a:ext>
            </a:extLst>
          </p:cNvPr>
          <p:cNvSpPr txBox="1"/>
          <p:nvPr/>
        </p:nvSpPr>
        <p:spPr>
          <a:xfrm>
            <a:off x="309811" y="692696"/>
            <a:ext cx="8534400" cy="6001643"/>
          </a:xfrm>
          <a:prstGeom prst="rect">
            <a:avLst/>
          </a:prstGeom>
          <a:noFill/>
          <a:ln>
            <a:solidFill>
              <a:schemeClr val="tx2"/>
            </a:solidFill>
          </a:ln>
        </p:spPr>
        <p:txBody>
          <a:bodyPr>
            <a:spAutoFit/>
          </a:bodyPr>
          <a:lstStyle/>
          <a:p>
            <a:pPr algn="just"/>
            <a:r>
              <a:rPr lang="en-US" sz="2400" b="0" i="0" dirty="0">
                <a:solidFill>
                  <a:srgbClr val="000000"/>
                </a:solidFill>
                <a:effectLst/>
                <a:latin typeface="Times New Roman" panose="02020603050405020304" pitchFamily="18" charset="0"/>
                <a:cs typeface="Times New Roman" panose="02020603050405020304" pitchFamily="18" charset="0"/>
              </a:rPr>
              <a:t>Let's see a high level overview of SHA-256 to understand the problem that needs to be solved by the miners. In the image above we can see that:</a:t>
            </a: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The 256-bit state is split up in eight 32-bit words, so it's optimized for 32-bit platforms</a:t>
            </a: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In each round some of these words are taken. There are </a:t>
            </a:r>
            <a:r>
              <a:rPr lang="en-US" sz="2400" b="0" i="0" dirty="0">
                <a:solidFill>
                  <a:srgbClr val="FF0000"/>
                </a:solidFill>
                <a:effectLst/>
                <a:latin typeface="Times New Roman" panose="02020603050405020304" pitchFamily="18" charset="0"/>
                <a:cs typeface="Times New Roman" panose="02020603050405020304" pitchFamily="18" charset="0"/>
              </a:rPr>
              <a:t>four</a:t>
            </a:r>
            <a:r>
              <a:rPr lang="en-US" sz="2400" b="0" i="0" dirty="0">
                <a:solidFill>
                  <a:srgbClr val="000000"/>
                </a:solidFill>
                <a:effectLst/>
                <a:latin typeface="Times New Roman" panose="02020603050405020304" pitchFamily="18" charset="0"/>
                <a:cs typeface="Times New Roman" panose="02020603050405020304" pitchFamily="18" charset="0"/>
              </a:rPr>
              <a:t> different tweaks applied on them at bit-level that correspond to </a:t>
            </a:r>
            <a:r>
              <a:rPr lang="en-US" sz="2400" b="1" i="0" dirty="0">
                <a:solidFill>
                  <a:srgbClr val="000000"/>
                </a:solidFill>
                <a:effectLst/>
                <a:latin typeface="Times New Roman" panose="02020603050405020304" pitchFamily="18" charset="0"/>
                <a:cs typeface="Times New Roman" panose="02020603050405020304" pitchFamily="18" charset="0"/>
              </a:rPr>
              <a:t>logic operations </a:t>
            </a:r>
            <a:r>
              <a:rPr lang="en-US" sz="2400" b="0" i="0" dirty="0">
                <a:solidFill>
                  <a:srgbClr val="000000"/>
                </a:solidFill>
                <a:effectLst/>
                <a:latin typeface="Times New Roman" panose="02020603050405020304" pitchFamily="18" charset="0"/>
                <a:cs typeface="Times New Roman" panose="02020603050405020304" pitchFamily="18" charset="0"/>
              </a:rPr>
              <a:t>(</a:t>
            </a:r>
            <a:r>
              <a:rPr lang="en-US" sz="2400" i="1" dirty="0">
                <a:solidFill>
                  <a:srgbClr val="FF0000"/>
                </a:solidFill>
                <a:effectLst/>
                <a:latin typeface="Times New Roman" panose="02020603050405020304" pitchFamily="18" charset="0"/>
                <a:cs typeface="Times New Roman" panose="02020603050405020304" pitchFamily="18" charset="0"/>
              </a:rPr>
              <a:t>bit shift, permutation, addition</a:t>
            </a:r>
            <a:r>
              <a:rPr lang="en-US" sz="2400" b="0" i="0" dirty="0">
                <a:solidFill>
                  <a:srgbClr val="000000"/>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Then a number of words in the state are taken and added together </a:t>
            </a:r>
            <a:r>
              <a:rPr lang="en-US" sz="2400" b="1" i="0" dirty="0">
                <a:solidFill>
                  <a:srgbClr val="000000"/>
                </a:solidFill>
                <a:effectLst/>
                <a:latin typeface="Times New Roman" panose="02020603050405020304" pitchFamily="18" charset="0"/>
                <a:cs typeface="Times New Roman" panose="02020603050405020304" pitchFamily="18" charset="0"/>
              </a:rPr>
              <a:t>mod 32</a:t>
            </a:r>
            <a:r>
              <a:rPr lang="en-US" sz="2400" b="0" i="0" dirty="0">
                <a:solidFill>
                  <a:srgbClr val="000000"/>
                </a:solidFill>
                <a:effectLst/>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The result of all these additions is wired over to the </a:t>
            </a:r>
            <a:r>
              <a:rPr lang="en-US" sz="2400" b="1" i="0" dirty="0">
                <a:solidFill>
                  <a:srgbClr val="000000"/>
                </a:solidFill>
                <a:effectLst/>
                <a:latin typeface="Times New Roman" panose="02020603050405020304" pitchFamily="18" charset="0"/>
                <a:cs typeface="Times New Roman" panose="02020603050405020304" pitchFamily="18" charset="0"/>
              </a:rPr>
              <a:t>first word </a:t>
            </a:r>
            <a:r>
              <a:rPr lang="en-US" sz="2400" b="0" i="0" dirty="0">
                <a:solidFill>
                  <a:srgbClr val="000000"/>
                </a:solidFill>
                <a:effectLst/>
                <a:latin typeface="Times New Roman" panose="02020603050405020304" pitchFamily="18" charset="0"/>
                <a:cs typeface="Times New Roman" panose="02020603050405020304" pitchFamily="18" charset="0"/>
              </a:rPr>
              <a:t>of the state and the </a:t>
            </a:r>
            <a:r>
              <a:rPr lang="en-US" sz="2400" b="1" i="0" dirty="0">
                <a:solidFill>
                  <a:srgbClr val="000000"/>
                </a:solidFill>
                <a:effectLst/>
                <a:latin typeface="Times New Roman" panose="02020603050405020304" pitchFamily="18" charset="0"/>
                <a:cs typeface="Times New Roman" panose="02020603050405020304" pitchFamily="18" charset="0"/>
              </a:rPr>
              <a:t>entire state shifts over</a:t>
            </a: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The steps 1-4 correspond to one round of SHA-256, the operation is repeated for </a:t>
            </a:r>
            <a:r>
              <a:rPr lang="en-US" sz="2400" b="1" i="0" dirty="0">
                <a:solidFill>
                  <a:srgbClr val="000000"/>
                </a:solidFill>
                <a:effectLst/>
                <a:latin typeface="Times New Roman" panose="02020603050405020304" pitchFamily="18" charset="0"/>
                <a:cs typeface="Times New Roman" panose="02020603050405020304" pitchFamily="18" charset="0"/>
              </a:rPr>
              <a:t>80 iterations</a:t>
            </a:r>
            <a:r>
              <a:rPr lang="en-US" sz="2400" b="0" i="0" dirty="0">
                <a:solidFill>
                  <a:srgbClr val="000000"/>
                </a:solidFill>
                <a:effectLst/>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In each iteration slightly different constants are applied, so that every </a:t>
            </a:r>
            <a:r>
              <a:rPr lang="en-US" sz="2400" b="1" i="0" dirty="0">
                <a:solidFill>
                  <a:srgbClr val="000000"/>
                </a:solidFill>
                <a:effectLst/>
                <a:latin typeface="Times New Roman" panose="02020603050405020304" pitchFamily="18" charset="0"/>
                <a:cs typeface="Times New Roman" panose="02020603050405020304" pitchFamily="18" charset="0"/>
              </a:rPr>
              <a:t>reiteration </a:t>
            </a:r>
            <a:r>
              <a:rPr lang="en-US" sz="2400" b="0" i="0" dirty="0">
                <a:solidFill>
                  <a:srgbClr val="000000"/>
                </a:solidFill>
                <a:effectLst/>
                <a:latin typeface="Times New Roman" panose="02020603050405020304" pitchFamily="18" charset="0"/>
                <a:cs typeface="Times New Roman" panose="02020603050405020304" pitchFamily="18" charset="0"/>
              </a:rPr>
              <a:t>isn't exactly the same as the previous ones.</a:t>
            </a:r>
          </a:p>
        </p:txBody>
      </p:sp>
    </p:spTree>
    <p:extLst>
      <p:ext uri="{BB962C8B-B14F-4D97-AF65-F5344CB8AC3E}">
        <p14:creationId xmlns:p14="http://schemas.microsoft.com/office/powerpoint/2010/main" val="2580522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26</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b="1" dirty="0">
                <a:solidFill>
                  <a:srgbClr val="0070C0"/>
                </a:solidFill>
              </a:rPr>
              <a:t>Mining hardware in the early days</a:t>
            </a:r>
          </a:p>
        </p:txBody>
      </p:sp>
      <p:sp>
        <p:nvSpPr>
          <p:cNvPr id="2" name="TextBox 1">
            <a:extLst>
              <a:ext uri="{FF2B5EF4-FFF2-40B4-BE49-F238E27FC236}">
                <a16:creationId xmlns:a16="http://schemas.microsoft.com/office/drawing/2014/main" id="{96562B0C-20D8-0EEB-C6FF-656C0AC5EAA4}"/>
              </a:ext>
            </a:extLst>
          </p:cNvPr>
          <p:cNvSpPr txBox="1"/>
          <p:nvPr/>
        </p:nvSpPr>
        <p:spPr>
          <a:xfrm>
            <a:off x="457200" y="584775"/>
            <a:ext cx="8534400" cy="5878532"/>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The task for miners is to compute this function as quickly as possible. </a:t>
            </a: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Remember that miners are racing each other so the faster they do this, the </a:t>
            </a:r>
            <a:r>
              <a:rPr lang="en-US" sz="2400" b="1" i="0" dirty="0">
                <a:solidFill>
                  <a:srgbClr val="000000"/>
                </a:solidFill>
                <a:effectLst/>
                <a:latin typeface="Times New Roman" panose="02020603050405020304" pitchFamily="18" charset="0"/>
                <a:cs typeface="Times New Roman" panose="02020603050405020304" pitchFamily="18" charset="0"/>
              </a:rPr>
              <a:t>more they earn. </a:t>
            </a:r>
          </a:p>
          <a:p>
            <a:pPr marL="342900" indent="-342900" algn="just">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To do this, they need to be able to manipulate 32‐bit words, do 32‐bit </a:t>
            </a:r>
            <a:r>
              <a:rPr lang="en-US" sz="2400" b="1" i="0" dirty="0">
                <a:solidFill>
                  <a:srgbClr val="000000"/>
                </a:solidFill>
                <a:effectLst/>
                <a:latin typeface="Times New Roman" panose="02020603050405020304" pitchFamily="18" charset="0"/>
                <a:cs typeface="Times New Roman" panose="02020603050405020304" pitchFamily="18" charset="0"/>
              </a:rPr>
              <a:t>modular addition </a:t>
            </a:r>
            <a:r>
              <a:rPr lang="en-US" sz="2400" b="0" i="0" dirty="0">
                <a:solidFill>
                  <a:srgbClr val="000000"/>
                </a:solidFill>
                <a:effectLst/>
                <a:latin typeface="Times New Roman" panose="02020603050405020304" pitchFamily="18" charset="0"/>
                <a:cs typeface="Times New Roman" panose="02020603050405020304" pitchFamily="18" charset="0"/>
              </a:rPr>
              <a:t>and also do </a:t>
            </a:r>
            <a:r>
              <a:rPr lang="en-US" sz="2400" b="1" i="0" dirty="0">
                <a:solidFill>
                  <a:srgbClr val="000000"/>
                </a:solidFill>
                <a:effectLst/>
                <a:latin typeface="Times New Roman" panose="02020603050405020304" pitchFamily="18" charset="0"/>
                <a:cs typeface="Times New Roman" panose="02020603050405020304" pitchFamily="18" charset="0"/>
              </a:rPr>
              <a:t>some bitwise logic</a:t>
            </a:r>
            <a:r>
              <a:rPr lang="en-US" sz="2800" b="0" i="0" dirty="0">
                <a:solidFill>
                  <a:srgbClr val="000000"/>
                </a:solidFill>
                <a:effectLst/>
                <a:latin typeface="Times New Roman" panose="02020603050405020304" pitchFamily="18" charset="0"/>
                <a:cs typeface="Times New Roman" panose="02020603050405020304" pitchFamily="18" charset="0"/>
              </a:rPr>
              <a:t>.</a:t>
            </a:r>
            <a:r>
              <a:rPr lang="en-US" sz="2800" dirty="0">
                <a:latin typeface="Times New Roman" panose="02020603050405020304" pitchFamily="18" charset="0"/>
                <a:cs typeface="Times New Roman" panose="02020603050405020304" pitchFamily="18" charset="0"/>
              </a:rPr>
              <a:t> </a:t>
            </a:r>
          </a:p>
          <a:p>
            <a:pPr algn="just"/>
            <a:r>
              <a:rPr lang="en-US" sz="2800" b="1" u="sng" dirty="0">
                <a:latin typeface="Times New Roman" panose="02020603050405020304" pitchFamily="18" charset="0"/>
                <a:cs typeface="Times New Roman" panose="02020603050405020304" pitchFamily="18" charset="0"/>
              </a:rPr>
              <a:t>The hardware used for mining has changed over the years:</a:t>
            </a:r>
          </a:p>
          <a:p>
            <a:pPr algn="just"/>
            <a:r>
              <a:rPr lang="en-US" sz="3200" b="1" u="sng" dirty="0">
                <a:solidFill>
                  <a:srgbClr val="FF0000"/>
                </a:solidFill>
                <a:latin typeface="Times New Roman" panose="02020603050405020304" pitchFamily="18" charset="0"/>
                <a:cs typeface="Times New Roman" panose="02020603050405020304" pitchFamily="18" charset="0"/>
              </a:rPr>
              <a:t>CPU Mining:</a:t>
            </a:r>
            <a:r>
              <a:rPr lang="en-US" sz="3200" b="1" dirty="0">
                <a:solidFill>
                  <a:srgbClr val="FF0000"/>
                </a:solidFill>
                <a:latin typeface="Times New Roman" panose="02020603050405020304" pitchFamily="18" charset="0"/>
                <a:cs typeface="Times New Roman" panose="02020603050405020304" pitchFamily="18" charset="0"/>
              </a:rPr>
              <a:t> </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The first generation of mining was all done on general purpose computers — that is general purpose </a:t>
            </a:r>
            <a:r>
              <a:rPr lang="en-US" sz="2800" b="1" dirty="0">
                <a:latin typeface="Times New Roman" panose="02020603050405020304" pitchFamily="18" charset="0"/>
                <a:cs typeface="Times New Roman" panose="02020603050405020304" pitchFamily="18" charset="0"/>
              </a:rPr>
              <a:t>Central Processing Units </a:t>
            </a:r>
            <a:r>
              <a:rPr lang="en-US" sz="2800" dirty="0">
                <a:latin typeface="Times New Roman" panose="02020603050405020304" pitchFamily="18" charset="0"/>
                <a:cs typeface="Times New Roman" panose="02020603050405020304" pitchFamily="18" charset="0"/>
              </a:rPr>
              <a:t>(CPUs). </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When Bitcoin was proposed, general purpose computers where used. </a:t>
            </a:r>
          </a:p>
        </p:txBody>
      </p:sp>
    </p:spTree>
    <p:extLst>
      <p:ext uri="{BB962C8B-B14F-4D97-AF65-F5344CB8AC3E}">
        <p14:creationId xmlns:p14="http://schemas.microsoft.com/office/powerpoint/2010/main" val="1298935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27</a:t>
            </a:fld>
            <a:endParaRPr lang="es-ES" altLang="en-US" sz="1400"/>
          </a:p>
        </p:txBody>
      </p:sp>
      <p:sp>
        <p:nvSpPr>
          <p:cNvPr id="2" name="TextBox 1">
            <a:extLst>
              <a:ext uri="{FF2B5EF4-FFF2-40B4-BE49-F238E27FC236}">
                <a16:creationId xmlns:a16="http://schemas.microsoft.com/office/drawing/2014/main" id="{96562B0C-20D8-0EEB-C6FF-656C0AC5EAA4}"/>
              </a:ext>
            </a:extLst>
          </p:cNvPr>
          <p:cNvSpPr txBox="1"/>
          <p:nvPr/>
        </p:nvSpPr>
        <p:spPr>
          <a:xfrm>
            <a:off x="457200" y="584775"/>
            <a:ext cx="8534400" cy="5539978"/>
          </a:xfrm>
          <a:prstGeom prst="rect">
            <a:avLst/>
          </a:prstGeom>
          <a:noFill/>
          <a:ln>
            <a:solidFill>
              <a:schemeClr val="tx2"/>
            </a:solidFill>
          </a:ln>
        </p:spPr>
        <p:txBody>
          <a:bodyPr>
            <a:spAutoFit/>
          </a:bodyPr>
          <a:lstStyle/>
          <a:p>
            <a:pPr marL="342900" indent="-342900">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In fact, CPU mining was as simple as running the </a:t>
            </a:r>
            <a:r>
              <a:rPr lang="en-US" sz="2400" b="1" i="0" dirty="0">
                <a:solidFill>
                  <a:srgbClr val="000000"/>
                </a:solidFill>
                <a:effectLst/>
                <a:latin typeface="Times New Roman" panose="02020603050405020304" pitchFamily="18" charset="0"/>
                <a:cs typeface="Times New Roman" panose="02020603050405020304" pitchFamily="18" charset="0"/>
              </a:rPr>
              <a:t>code </a:t>
            </a:r>
            <a:r>
              <a:rPr lang="en-US" sz="2400" b="0" i="0" dirty="0">
                <a:solidFill>
                  <a:srgbClr val="000000"/>
                </a:solidFill>
                <a:effectLst/>
                <a:latin typeface="Times New Roman" panose="02020603050405020304" pitchFamily="18" charset="0"/>
                <a:cs typeface="Times New Roman" panose="02020603050405020304" pitchFamily="18" charset="0"/>
              </a:rPr>
              <a:t>shown in the below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TARGET = (65535 &lt;&lt; 208) / DIFFICULTY;</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i="0" u="none" strike="noStrike" kern="1200" cap="none" spc="0" normalizeH="0" baseline="0" noProof="0" dirty="0" err="1">
                <a:ln>
                  <a:noFill/>
                </a:ln>
                <a:effectLst/>
                <a:highlight>
                  <a:srgbClr val="00FFFF"/>
                </a:highlight>
                <a:uLnTx/>
                <a:uFillTx/>
                <a:latin typeface="Times New Roman" panose="02020603050405020304" pitchFamily="18" charset="0"/>
                <a:cs typeface="Times New Roman" panose="02020603050405020304" pitchFamily="18" charset="0"/>
              </a:rPr>
              <a:t>coinbase_nonce</a:t>
            </a: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 = 0;</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while (1) {</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header = </a:t>
            </a:r>
            <a:r>
              <a:rPr kumimoji="0" lang="en-IN" altLang="en-US" i="0" u="none" strike="noStrike" kern="1200" cap="none" spc="0" normalizeH="0" baseline="0" noProof="0" dirty="0" err="1">
                <a:ln>
                  <a:noFill/>
                </a:ln>
                <a:effectLst/>
                <a:highlight>
                  <a:srgbClr val="00FFFF"/>
                </a:highlight>
                <a:uLnTx/>
                <a:uFillTx/>
                <a:latin typeface="Times New Roman" panose="02020603050405020304" pitchFamily="18" charset="0"/>
                <a:cs typeface="Times New Roman" panose="02020603050405020304" pitchFamily="18" charset="0"/>
              </a:rPr>
              <a:t>makeBlockHeader</a:t>
            </a: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(transactions, </a:t>
            </a:r>
            <a:r>
              <a:rPr kumimoji="0" lang="en-IN" altLang="en-US" i="0" u="none" strike="noStrike" kern="1200" cap="none" spc="0" normalizeH="0" baseline="0" noProof="0" dirty="0" err="1">
                <a:ln>
                  <a:noFill/>
                </a:ln>
                <a:effectLst/>
                <a:highlight>
                  <a:srgbClr val="00FFFF"/>
                </a:highlight>
                <a:uLnTx/>
                <a:uFillTx/>
                <a:latin typeface="Times New Roman" panose="02020603050405020304" pitchFamily="18" charset="0"/>
                <a:cs typeface="Times New Roman" panose="02020603050405020304" pitchFamily="18" charset="0"/>
              </a:rPr>
              <a:t>coinbase_nonce</a:t>
            </a: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for (</a:t>
            </a:r>
            <a:r>
              <a:rPr kumimoji="0" lang="en-US" altLang="en-US" i="0" u="none" strike="noStrike" kern="1200" cap="none" spc="0" normalizeH="0" baseline="0" noProof="0" dirty="0" err="1">
                <a:ln>
                  <a:noFill/>
                </a:ln>
                <a:effectLst/>
                <a:highlight>
                  <a:srgbClr val="00FFFF"/>
                </a:highlight>
                <a:uLnTx/>
                <a:uFillTx/>
                <a:latin typeface="Times New Roman" panose="02020603050405020304" pitchFamily="18" charset="0"/>
                <a:cs typeface="Times New Roman" panose="02020603050405020304" pitchFamily="18" charset="0"/>
              </a:rPr>
              <a:t>header_nonce</a:t>
            </a:r>
            <a:r>
              <a:rPr kumimoji="0" lang="en-US"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 = 0; </a:t>
            </a:r>
            <a:r>
              <a:rPr kumimoji="0" lang="en-US" altLang="en-US" i="0" u="none" strike="noStrike" kern="1200" cap="none" spc="0" normalizeH="0" baseline="0" noProof="0" dirty="0" err="1">
                <a:ln>
                  <a:noFill/>
                </a:ln>
                <a:effectLst/>
                <a:highlight>
                  <a:srgbClr val="00FFFF"/>
                </a:highlight>
                <a:uLnTx/>
                <a:uFillTx/>
                <a:latin typeface="Times New Roman" panose="02020603050405020304" pitchFamily="18" charset="0"/>
                <a:cs typeface="Times New Roman" panose="02020603050405020304" pitchFamily="18" charset="0"/>
              </a:rPr>
              <a:t>header_nonce</a:t>
            </a:r>
            <a:r>
              <a:rPr kumimoji="0" lang="en-US"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 &lt; (1 &lt;&lt; 32); </a:t>
            </a:r>
            <a:r>
              <a:rPr kumimoji="0" lang="en-US" altLang="en-US" i="0" u="none" strike="noStrike" kern="1200" cap="none" spc="0" normalizeH="0" baseline="0" noProof="0" dirty="0" err="1">
                <a:ln>
                  <a:noFill/>
                </a:ln>
                <a:effectLst/>
                <a:highlight>
                  <a:srgbClr val="00FFFF"/>
                </a:highlight>
                <a:uLnTx/>
                <a:uFillTx/>
                <a:latin typeface="Times New Roman" panose="02020603050405020304" pitchFamily="18" charset="0"/>
                <a:cs typeface="Times New Roman" panose="02020603050405020304" pitchFamily="18" charset="0"/>
              </a:rPr>
              <a:t>header_nonce</a:t>
            </a:r>
            <a:r>
              <a:rPr kumimoji="0" lang="en-US"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if (</a:t>
            </a:r>
            <a:r>
              <a:rPr kumimoji="0" lang="en-IN" altLang="en-US" b="1"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SHA256(SHA256</a:t>
            </a: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a:t>
            </a:r>
            <a:r>
              <a:rPr kumimoji="0" lang="en-IN" altLang="en-US" i="0" u="none" strike="noStrike" kern="1200" cap="none" spc="0" normalizeH="0" baseline="0" noProof="0" dirty="0" err="1">
                <a:ln>
                  <a:noFill/>
                </a:ln>
                <a:effectLst/>
                <a:highlight>
                  <a:srgbClr val="00FFFF"/>
                </a:highlight>
                <a:uLnTx/>
                <a:uFillTx/>
                <a:latin typeface="Times New Roman" panose="02020603050405020304" pitchFamily="18" charset="0"/>
                <a:cs typeface="Times New Roman" panose="02020603050405020304" pitchFamily="18" charset="0"/>
              </a:rPr>
              <a:t>makeBlock</a:t>
            </a: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(header, </a:t>
            </a:r>
            <a:r>
              <a:rPr kumimoji="0" lang="en-IN" altLang="en-US" i="0" u="none" strike="noStrike" kern="1200" cap="none" spc="0" normalizeH="0" baseline="0" noProof="0" dirty="0" err="1">
                <a:ln>
                  <a:noFill/>
                </a:ln>
                <a:effectLst/>
                <a:highlight>
                  <a:srgbClr val="00FFFF"/>
                </a:highlight>
                <a:uLnTx/>
                <a:uFillTx/>
                <a:latin typeface="Times New Roman" panose="02020603050405020304" pitchFamily="18" charset="0"/>
                <a:cs typeface="Times New Roman" panose="02020603050405020304" pitchFamily="18" charset="0"/>
              </a:rPr>
              <a:t>header_nonce</a:t>
            </a: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 &lt;TARGET)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break; //block found!</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i="0" u="none" strike="noStrike" kern="1200" cap="none" spc="0" normalizeH="0" baseline="0" noProof="0" dirty="0" err="1">
                <a:ln>
                  <a:noFill/>
                </a:ln>
                <a:effectLst/>
                <a:highlight>
                  <a:srgbClr val="00FFFF"/>
                </a:highlight>
                <a:uLnTx/>
                <a:uFillTx/>
                <a:latin typeface="Times New Roman" panose="02020603050405020304" pitchFamily="18" charset="0"/>
                <a:cs typeface="Times New Roman" panose="02020603050405020304" pitchFamily="18" charset="0"/>
              </a:rPr>
              <a:t>coinbase_nonce</a:t>
            </a: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IN" altLang="en-US" i="0" u="none" strike="noStrike" kern="1200" cap="none" spc="0" normalizeH="0" baseline="0" noProof="0" dirty="0">
                <a:ln>
                  <a:noFill/>
                </a:ln>
                <a:effectLst/>
                <a:highlight>
                  <a:srgbClr val="00FFFF"/>
                </a:highlight>
                <a:uLnTx/>
                <a:uFillTx/>
                <a:latin typeface="Times New Roman" panose="02020603050405020304" pitchFamily="18" charset="0"/>
                <a:cs typeface="Times New Roman" panose="02020603050405020304" pitchFamily="18" charset="0"/>
              </a:rPr>
              <a:t>}</a:t>
            </a:r>
            <a:endParaRPr lang="en-US" sz="2400" dirty="0">
              <a:highlight>
                <a:srgbClr val="00FFFF"/>
              </a:highlight>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That is, miners simply searched over nonces in a linear fashion, computed SHA 256 in software and checked if the result was a valid block. </a:t>
            </a:r>
          </a:p>
          <a:p>
            <a:pPr marL="342900" indent="-342900">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Also, notice in the code that as we mentioned, SHA‐256 is </a:t>
            </a:r>
            <a:r>
              <a:rPr lang="en-US" sz="2400" b="1" i="0" dirty="0">
                <a:solidFill>
                  <a:srgbClr val="000000"/>
                </a:solidFill>
                <a:effectLst/>
                <a:latin typeface="Times New Roman" panose="02020603050405020304" pitchFamily="18" charset="0"/>
                <a:cs typeface="Times New Roman" panose="02020603050405020304" pitchFamily="18" charset="0"/>
              </a:rPr>
              <a:t>applied twice.</a:t>
            </a:r>
            <a:r>
              <a:rPr lang="en-US" sz="2400" b="1" dirty="0">
                <a:latin typeface="Times New Roman" panose="02020603050405020304" pitchFamily="18" charset="0"/>
                <a:cs typeface="Times New Roman" panose="02020603050405020304" pitchFamily="18" charset="0"/>
              </a:rPr>
              <a:t> </a:t>
            </a:r>
            <a:r>
              <a:rPr lang="en-US" sz="2400" b="1" dirty="0">
                <a:solidFill>
                  <a:srgbClr val="FF0000"/>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8299283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28</a:t>
            </a:fld>
            <a:endParaRPr lang="es-ES" altLang="en-US" sz="1400"/>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692696"/>
            <a:ext cx="8534400" cy="4216539"/>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How fast will this run on a general purpose computer? On a high‐end desktop PC you might expect to compute about 20 million hashes per second (MH/s). </a:t>
            </a:r>
          </a:p>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At that speed, it would take you several hundred thousand years on average at the early‐2015 difficulty level (</a:t>
            </a:r>
            <a:r>
              <a:rPr lang="en-US" sz="2200" b="1" i="0" dirty="0">
                <a:solidFill>
                  <a:srgbClr val="000000"/>
                </a:solidFill>
                <a:effectLst/>
                <a:latin typeface="Times New Roman" panose="02020603050405020304" pitchFamily="18" charset="0"/>
                <a:cs typeface="Times New Roman" panose="02020603050405020304" pitchFamily="18" charset="0"/>
              </a:rPr>
              <a:t>2​</a:t>
            </a:r>
            <a:r>
              <a:rPr lang="en-US" sz="2200" b="1" i="0" baseline="30000" dirty="0">
                <a:solidFill>
                  <a:srgbClr val="000000"/>
                </a:solidFill>
                <a:effectLst/>
                <a:latin typeface="Times New Roman" panose="02020603050405020304" pitchFamily="18" charset="0"/>
                <a:cs typeface="Times New Roman" panose="02020603050405020304" pitchFamily="18" charset="0"/>
              </a:rPr>
              <a:t> 67</a:t>
            </a:r>
            <a:r>
              <a:rPr lang="en-US" sz="2200" b="0" i="0" baseline="30000" dirty="0">
                <a:solidFill>
                  <a:srgbClr val="000000"/>
                </a:solidFill>
                <a:effectLst/>
                <a:latin typeface="Times New Roman" panose="02020603050405020304" pitchFamily="18" charset="0"/>
                <a:cs typeface="Times New Roman" panose="02020603050405020304" pitchFamily="18" charset="0"/>
              </a:rPr>
              <a:t>​</a:t>
            </a:r>
            <a:r>
              <a:rPr lang="en-US" sz="2200" b="0" i="0" dirty="0">
                <a:solidFill>
                  <a:srgbClr val="000000"/>
                </a:solidFill>
                <a:effectLst/>
                <a:latin typeface="Times New Roman" panose="02020603050405020304" pitchFamily="18" charset="0"/>
                <a:cs typeface="Times New Roman" panose="02020603050405020304" pitchFamily="18" charset="0"/>
              </a:rPr>
              <a:t>) to find a valid block. </a:t>
            </a:r>
          </a:p>
          <a:p>
            <a:pPr marL="342900" indent="-34290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Throughput on a </a:t>
            </a:r>
            <a:r>
              <a:rPr lang="en-US" sz="2400" dirty="0" err="1">
                <a:latin typeface="Times New Roman" panose="02020603050405020304" pitchFamily="18" charset="0"/>
                <a:cs typeface="Times New Roman" panose="02020603050405020304" pitchFamily="18" charset="0"/>
              </a:rPr>
              <a:t>highend</a:t>
            </a:r>
            <a:r>
              <a:rPr lang="en-US" sz="2400" dirty="0">
                <a:latin typeface="Times New Roman" panose="02020603050405020304" pitchFamily="18" charset="0"/>
                <a:cs typeface="Times New Roman" panose="02020603050405020304" pitchFamily="18" charset="0"/>
              </a:rPr>
              <a:t> PC  10-20 MHZ  </a:t>
            </a:r>
            <a:r>
              <a:rPr lang="en-IN" sz="2400" dirty="0">
                <a:latin typeface="Times New Roman" panose="02020603050405020304" pitchFamily="18" charset="0"/>
                <a:cs typeface="Times New Roman" panose="02020603050405020304" pitchFamily="18" charset="0"/>
              </a:rPr>
              <a:t>≈ </a:t>
            </a:r>
            <a:r>
              <a:rPr lang="en-IN" sz="2400" b="1" dirty="0">
                <a:solidFill>
                  <a:srgbClr val="FF3300"/>
                </a:solidFill>
                <a:latin typeface="Times New Roman" panose="02020603050405020304" pitchFamily="18" charset="0"/>
                <a:cs typeface="Times New Roman" panose="02020603050405020304" pitchFamily="18" charset="0"/>
              </a:rPr>
              <a:t>2</a:t>
            </a:r>
            <a:r>
              <a:rPr lang="en-IN" sz="2400" b="1" baseline="30000" dirty="0">
                <a:solidFill>
                  <a:srgbClr val="FF3300"/>
                </a:solidFill>
                <a:latin typeface="Times New Roman" panose="02020603050405020304" pitchFamily="18" charset="0"/>
                <a:cs typeface="Times New Roman" panose="02020603050405020304" pitchFamily="18" charset="0"/>
              </a:rPr>
              <a:t>24</a:t>
            </a:r>
            <a:r>
              <a:rPr lang="en-IN" sz="2400" dirty="0">
                <a:latin typeface="Times New Roman" panose="02020603050405020304" pitchFamily="18" charset="0"/>
                <a:cs typeface="Times New Roman" panose="02020603050405020304" pitchFamily="18" charset="0"/>
              </a:rPr>
              <a:t> hashes per second</a:t>
            </a:r>
            <a:endParaRPr lang="en-US" sz="2200" b="0" i="0" dirty="0">
              <a:solidFill>
                <a:srgbClr val="000000"/>
              </a:solidFill>
              <a:effectLst/>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If you're mining on a general purpose PC today, CPU mining is no longer profitable with the current difficulty. </a:t>
            </a:r>
          </a:p>
          <a:p>
            <a:pPr marL="342900" indent="-342900">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For the last few years, anyone trying to mine on a CPU probably doesn’t understand how Bitcoin works and was disappointed that they never </a:t>
            </a:r>
            <a:r>
              <a:rPr lang="en-US" sz="2200" b="1" i="0" dirty="0">
                <a:solidFill>
                  <a:srgbClr val="000000"/>
                </a:solidFill>
                <a:effectLst/>
                <a:latin typeface="Times New Roman" panose="02020603050405020304" pitchFamily="18" charset="0"/>
                <a:cs typeface="Times New Roman" panose="02020603050405020304" pitchFamily="18" charset="0"/>
              </a:rPr>
              <a:t>made any money doing it</a:t>
            </a:r>
            <a:r>
              <a:rPr lang="en-US" sz="2200" b="1" dirty="0">
                <a:latin typeface="Times New Roman" panose="02020603050405020304" pitchFamily="18" charset="0"/>
                <a:cs typeface="Times New Roman" panose="02020603050405020304" pitchFamily="18" charset="0"/>
              </a:rPr>
              <a:t> </a:t>
            </a:r>
            <a:endParaRPr lang="en-US" sz="22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24233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29</a:t>
            </a:fld>
            <a:endParaRPr lang="es-ES" altLang="en-US" sz="1400"/>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116632"/>
            <a:ext cx="8534400" cy="6601807"/>
          </a:xfrm>
          <a:prstGeom prst="rect">
            <a:avLst/>
          </a:prstGeom>
          <a:noFill/>
          <a:ln>
            <a:solidFill>
              <a:schemeClr val="tx2"/>
            </a:solidFill>
          </a:ln>
        </p:spPr>
        <p:txBody>
          <a:bodyPr>
            <a:spAutoFit/>
          </a:bodyPr>
          <a:lstStyle/>
          <a:p>
            <a:r>
              <a:rPr lang="en-US" sz="2400" b="1" u="sng" dirty="0">
                <a:solidFill>
                  <a:srgbClr val="FF0000"/>
                </a:solidFill>
                <a:latin typeface="Times New Roman" panose="02020603050405020304" pitchFamily="18" charset="0"/>
                <a:cs typeface="Times New Roman" panose="02020603050405020304" pitchFamily="18" charset="0"/>
              </a:rPr>
              <a:t>GPU Mining: </a:t>
            </a:r>
          </a:p>
          <a:p>
            <a:pPr marL="342900" indent="-342900">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After the CPU, the </a:t>
            </a:r>
            <a:r>
              <a:rPr lang="en-US" sz="2100" b="1" i="1" dirty="0">
                <a:latin typeface="Times New Roman" panose="02020603050405020304" pitchFamily="18" charset="0"/>
                <a:cs typeface="Times New Roman" panose="02020603050405020304" pitchFamily="18" charset="0"/>
              </a:rPr>
              <a:t>graphic processing units (GPU) </a:t>
            </a:r>
            <a:r>
              <a:rPr lang="en-US" sz="2100" dirty="0">
                <a:latin typeface="Times New Roman" panose="02020603050405020304" pitchFamily="18" charset="0"/>
                <a:cs typeface="Times New Roman" panose="02020603050405020304" pitchFamily="18" charset="0"/>
              </a:rPr>
              <a:t>started to be used.</a:t>
            </a:r>
          </a:p>
          <a:p>
            <a:pPr marL="342900" indent="-342900">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The graphic cards are designed to have a high parallelism, which helps with Bitcoin mining.</a:t>
            </a:r>
          </a:p>
          <a:p>
            <a:pPr marL="342900" indent="-342900">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In fact, they let compute multiple hashes at the same time for different nonces. </a:t>
            </a:r>
          </a:p>
          <a:p>
            <a:pPr marL="342900" indent="-342900">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The graphic cards are easily available and are easy to set up for computing hashes. </a:t>
            </a:r>
          </a:p>
          <a:p>
            <a:pPr marL="342900" indent="-342900">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In addition, it is possible to attach many graphic cards to one single motherboard and CPU.</a:t>
            </a:r>
          </a:p>
          <a:p>
            <a:pPr marL="342900" indent="-342900">
              <a:buFont typeface="Arial" panose="020B0604020202020204" pitchFamily="34" charset="0"/>
              <a:buChar char="•"/>
            </a:pPr>
            <a:r>
              <a:rPr lang="en-US" sz="2100" b="1" dirty="0">
                <a:latin typeface="Times New Roman" panose="02020603050405020304" pitchFamily="18" charset="0"/>
                <a:cs typeface="Times New Roman" panose="02020603050405020304" pitchFamily="18" charset="0"/>
              </a:rPr>
              <a:t>Many miners </a:t>
            </a:r>
            <a:r>
              <a:rPr lang="en-US" sz="2100" dirty="0">
                <a:latin typeface="Times New Roman" panose="02020603050405020304" pitchFamily="18" charset="0"/>
                <a:cs typeface="Times New Roman" panose="02020603050405020304" pitchFamily="18" charset="0"/>
              </a:rPr>
              <a:t>started to run many graphic cards and tried to optimize the process to be as fast as possible. </a:t>
            </a:r>
          </a:p>
          <a:p>
            <a:pPr marL="342900" indent="-342900">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However graphic cards are not designed to compute hashes, so they don't have great cooling systems especially when there are a lot of graphic cards near each other. </a:t>
            </a:r>
          </a:p>
          <a:p>
            <a:pPr marL="342900" indent="-342900">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They also use </a:t>
            </a:r>
            <a:r>
              <a:rPr lang="en-US" sz="2100" b="1" dirty="0">
                <a:latin typeface="Times New Roman" panose="02020603050405020304" pitchFamily="18" charset="0"/>
                <a:cs typeface="Times New Roman" panose="02020603050405020304" pitchFamily="18" charset="0"/>
              </a:rPr>
              <a:t>more electricity </a:t>
            </a:r>
            <a:r>
              <a:rPr lang="en-US" sz="2100" dirty="0">
                <a:latin typeface="Times New Roman" panose="02020603050405020304" pitchFamily="18" charset="0"/>
                <a:cs typeface="Times New Roman" panose="02020603050405020304" pitchFamily="18" charset="0"/>
              </a:rPr>
              <a:t>than the one necessary to compute hashes since they are designed for graphical rendering and not only for mathematical computations. </a:t>
            </a:r>
          </a:p>
          <a:p>
            <a:pPr marL="342900" indent="-342900">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The best GPU systems, that used around </a:t>
            </a:r>
            <a:r>
              <a:rPr lang="en-US" sz="2100" b="1" dirty="0">
                <a:latin typeface="Times New Roman" panose="02020603050405020304" pitchFamily="18" charset="0"/>
                <a:cs typeface="Times New Roman" panose="02020603050405020304" pitchFamily="18" charset="0"/>
              </a:rPr>
              <a:t>100 GPU, </a:t>
            </a:r>
            <a:r>
              <a:rPr lang="en-US" sz="2100" dirty="0">
                <a:latin typeface="Times New Roman" panose="02020603050405020304" pitchFamily="18" charset="0"/>
                <a:cs typeface="Times New Roman" panose="02020603050405020304" pitchFamily="18" charset="0"/>
              </a:rPr>
              <a:t>were able to reach the </a:t>
            </a:r>
            <a:r>
              <a:rPr lang="en-US" sz="2100" b="1" dirty="0">
                <a:latin typeface="Times New Roman" panose="02020603050405020304" pitchFamily="18" charset="0"/>
                <a:cs typeface="Times New Roman" panose="02020603050405020304" pitchFamily="18" charset="0"/>
              </a:rPr>
              <a:t>200 </a:t>
            </a:r>
            <a:r>
              <a:rPr lang="en-US" sz="2100" b="1" dirty="0" err="1">
                <a:latin typeface="Times New Roman" panose="02020603050405020304" pitchFamily="18" charset="0"/>
                <a:cs typeface="Times New Roman" panose="02020603050405020304" pitchFamily="18" charset="0"/>
              </a:rPr>
              <a:t>MegaHertz</a:t>
            </a:r>
            <a:r>
              <a:rPr lang="en-US" sz="2100" b="1" dirty="0">
                <a:latin typeface="Times New Roman" panose="02020603050405020304" pitchFamily="18" charset="0"/>
                <a:cs typeface="Times New Roman" panose="02020603050405020304" pitchFamily="18" charset="0"/>
              </a:rPr>
              <a:t>.</a:t>
            </a:r>
            <a:endParaRPr lang="en-US" sz="2400" b="0" i="0" dirty="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057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17463"/>
            <a:ext cx="8534400" cy="646331"/>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FontTx/>
              <a:buNone/>
            </a:pPr>
            <a:r>
              <a:rPr lang="en-US" altLang="en-US" sz="3600" b="1" dirty="0">
                <a:solidFill>
                  <a:srgbClr val="0070C0"/>
                </a:solidFill>
                <a:latin typeface="Garamond" panose="02020404030301010803" pitchFamily="18" charset="0"/>
              </a:rPr>
              <a:t>The task of Bitcoin miners</a:t>
            </a:r>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804635"/>
            <a:ext cx="8534400" cy="5509200"/>
          </a:xfrm>
          <a:prstGeom prst="rect">
            <a:avLst/>
          </a:prstGeom>
          <a:noFill/>
          <a:ln>
            <a:solidFill>
              <a:schemeClr val="tx2"/>
            </a:solidFill>
          </a:ln>
        </p:spPr>
        <p:txBody>
          <a:bodyPr>
            <a:spAutoFit/>
          </a:bodyPr>
          <a:lstStyle/>
          <a:p>
            <a:pPr marL="742950" indent="-742950" algn="just">
              <a:buFont typeface="+mj-lt"/>
              <a:buAutoNum type="arabicPeriod"/>
              <a:defRPr/>
            </a:pPr>
            <a:r>
              <a:rPr lang="en-US" sz="4400" dirty="0">
                <a:latin typeface="Sitka Small Semibold" pitchFamily="2" charset="0"/>
              </a:rPr>
              <a:t>Who are the miners?</a:t>
            </a:r>
          </a:p>
          <a:p>
            <a:pPr marL="742950" indent="-742950" algn="just">
              <a:buFont typeface="+mj-lt"/>
              <a:buAutoNum type="arabicPeriod"/>
              <a:defRPr/>
            </a:pPr>
            <a:r>
              <a:rPr lang="en-US" sz="4400" dirty="0">
                <a:latin typeface="Sitka Small Semibold" pitchFamily="2" charset="0"/>
              </a:rPr>
              <a:t>How did they get into this? </a:t>
            </a:r>
          </a:p>
          <a:p>
            <a:pPr marL="742950" indent="-742950" algn="just">
              <a:buFont typeface="+mj-lt"/>
              <a:buAutoNum type="arabicPeriod"/>
              <a:defRPr/>
            </a:pPr>
            <a:r>
              <a:rPr lang="en-US" sz="4400" dirty="0">
                <a:latin typeface="Sitka Small Semibold" pitchFamily="2" charset="0"/>
              </a:rPr>
              <a:t>How do they operate?</a:t>
            </a:r>
          </a:p>
          <a:p>
            <a:pPr marL="742950" indent="-742950" algn="just">
              <a:buFont typeface="+mj-lt"/>
              <a:buAutoNum type="arabicPeriod"/>
              <a:defRPr/>
            </a:pPr>
            <a:r>
              <a:rPr lang="en-US" sz="4400" dirty="0">
                <a:latin typeface="Sitka Small Semibold" pitchFamily="2" charset="0"/>
              </a:rPr>
              <a:t>What's the business model like for miners?</a:t>
            </a:r>
          </a:p>
          <a:p>
            <a:pPr marL="742950" indent="-742950" algn="just">
              <a:buFont typeface="+mj-lt"/>
              <a:buAutoNum type="arabicPeriod"/>
              <a:defRPr/>
            </a:pPr>
            <a:r>
              <a:rPr lang="en-US" sz="4400" dirty="0">
                <a:latin typeface="Sitka Small Semibold" pitchFamily="2" charset="0"/>
              </a:rPr>
              <a:t>What impact do they have on the environment?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30</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b="1" dirty="0">
                <a:solidFill>
                  <a:srgbClr val="0070C0"/>
                </a:solidFill>
              </a:rPr>
              <a:t>GPU Mining hardware setup</a:t>
            </a:r>
          </a:p>
        </p:txBody>
      </p:sp>
      <p:sp>
        <p:nvSpPr>
          <p:cNvPr id="2" name="TextBox 1">
            <a:extLst>
              <a:ext uri="{FF2B5EF4-FFF2-40B4-BE49-F238E27FC236}">
                <a16:creationId xmlns:a16="http://schemas.microsoft.com/office/drawing/2014/main" id="{96562B0C-20D8-0EEB-C6FF-656C0AC5EAA4}"/>
              </a:ext>
            </a:extLst>
          </p:cNvPr>
          <p:cNvSpPr txBox="1"/>
          <p:nvPr/>
        </p:nvSpPr>
        <p:spPr>
          <a:xfrm>
            <a:off x="457200" y="584775"/>
            <a:ext cx="8534400" cy="4832092"/>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endParaRPr lang="en-US" sz="28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54533DDD-1A61-B6B1-EC36-1DF3C7A6854E}"/>
              </a:ext>
            </a:extLst>
          </p:cNvPr>
          <p:cNvPicPr>
            <a:picLocks noChangeAspect="1"/>
          </p:cNvPicPr>
          <p:nvPr/>
        </p:nvPicPr>
        <p:blipFill rotWithShape="1">
          <a:blip r:embed="rId2"/>
          <a:srcRect t="12204" b="24803"/>
          <a:stretch/>
        </p:blipFill>
        <p:spPr>
          <a:xfrm>
            <a:off x="899592" y="803224"/>
            <a:ext cx="7056784" cy="3777903"/>
          </a:xfrm>
          <a:prstGeom prst="rect">
            <a:avLst/>
          </a:prstGeom>
        </p:spPr>
      </p:pic>
    </p:spTree>
    <p:extLst>
      <p:ext uri="{BB962C8B-B14F-4D97-AF65-F5344CB8AC3E}">
        <p14:creationId xmlns:p14="http://schemas.microsoft.com/office/powerpoint/2010/main" val="27896516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31</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b="1" dirty="0">
                <a:solidFill>
                  <a:srgbClr val="0070C0"/>
                </a:solidFill>
              </a:rPr>
              <a:t>Disadvantage GPU Mining</a:t>
            </a:r>
          </a:p>
        </p:txBody>
      </p:sp>
      <p:sp>
        <p:nvSpPr>
          <p:cNvPr id="2" name="TextBox 1">
            <a:extLst>
              <a:ext uri="{FF2B5EF4-FFF2-40B4-BE49-F238E27FC236}">
                <a16:creationId xmlns:a16="http://schemas.microsoft.com/office/drawing/2014/main" id="{96562B0C-20D8-0EEB-C6FF-656C0AC5EAA4}"/>
              </a:ext>
            </a:extLst>
          </p:cNvPr>
          <p:cNvSpPr txBox="1"/>
          <p:nvPr/>
        </p:nvSpPr>
        <p:spPr>
          <a:xfrm>
            <a:off x="457200" y="584775"/>
            <a:ext cx="8534400" cy="6001643"/>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GPUs have a </a:t>
            </a:r>
            <a:r>
              <a:rPr lang="en-US" sz="3200" b="1" dirty="0">
                <a:latin typeface="Times New Roman" panose="02020603050405020304" pitchFamily="18" charset="0"/>
                <a:cs typeface="Times New Roman" panose="02020603050405020304" pitchFamily="18" charset="0"/>
              </a:rPr>
              <a:t>lot of hardware built</a:t>
            </a:r>
            <a:r>
              <a:rPr lang="en-US" sz="3200" dirty="0">
                <a:latin typeface="Times New Roman" panose="02020603050405020304" pitchFamily="18" charset="0"/>
                <a:cs typeface="Times New Roman" panose="02020603050405020304" pitchFamily="18" charset="0"/>
              </a:rPr>
              <a:t> into them for doing video processing that can’t be utilized for mining</a:t>
            </a:r>
          </a:p>
          <a:p>
            <a:pPr marL="342900" indent="-342900"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Specifically, they have a large number of floating point units that aren’t used at all in SHA‐256</a:t>
            </a:r>
          </a:p>
          <a:p>
            <a:pPr marL="342900" indent="-342900"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GPUs also don't have the greatest cooling characteristics when you put a lot of them next to one another</a:t>
            </a:r>
          </a:p>
          <a:p>
            <a:pPr marL="342900" indent="-342900"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 They’re not designed to run side by side as they are in the picture; they're designed to be in a single box doing graphics for one computer</a:t>
            </a:r>
          </a:p>
        </p:txBody>
      </p:sp>
    </p:spTree>
    <p:extLst>
      <p:ext uri="{BB962C8B-B14F-4D97-AF65-F5344CB8AC3E}">
        <p14:creationId xmlns:p14="http://schemas.microsoft.com/office/powerpoint/2010/main" val="6071453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32</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b="1" dirty="0">
                <a:solidFill>
                  <a:srgbClr val="0070C0"/>
                </a:solidFill>
              </a:rPr>
              <a:t>Advanced mining hardware</a:t>
            </a:r>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617195"/>
            <a:ext cx="8659688" cy="6617196"/>
          </a:xfrm>
          <a:prstGeom prst="rect">
            <a:avLst/>
          </a:prstGeom>
          <a:noFill/>
          <a:ln>
            <a:solidFill>
              <a:schemeClr val="tx2"/>
            </a:solidFill>
          </a:ln>
        </p:spPr>
        <p:txBody>
          <a:bodyPr wrap="square">
            <a:spAutoFit/>
          </a:bodyPr>
          <a:lstStyle/>
          <a:p>
            <a:pPr algn="just"/>
            <a:r>
              <a:rPr lang="en-US" sz="2200" dirty="0">
                <a:latin typeface="Times New Roman" panose="02020603050405020304" pitchFamily="18" charset="0"/>
                <a:cs typeface="Times New Roman" panose="02020603050405020304" pitchFamily="18" charset="0"/>
              </a:rPr>
              <a:t>After 2011, miners started to use more specific and </a:t>
            </a:r>
            <a:r>
              <a:rPr lang="en-US" sz="2200" b="1" dirty="0">
                <a:latin typeface="Times New Roman" panose="02020603050405020304" pitchFamily="18" charset="0"/>
                <a:cs typeface="Times New Roman" panose="02020603050405020304" pitchFamily="18" charset="0"/>
              </a:rPr>
              <a:t>advanced hardware:</a:t>
            </a:r>
          </a:p>
          <a:p>
            <a:pPr marL="457200" indent="-457200" algn="just">
              <a:buFont typeface="+mj-lt"/>
              <a:buAutoNum type="arabicPeriod"/>
            </a:pPr>
            <a:r>
              <a:rPr lang="en-US" sz="2200" b="1" u="sng" dirty="0">
                <a:solidFill>
                  <a:srgbClr val="FF0000"/>
                </a:solidFill>
                <a:latin typeface="Times New Roman" panose="02020603050405020304" pitchFamily="18" charset="0"/>
                <a:cs typeface="Times New Roman" panose="02020603050405020304" pitchFamily="18" charset="0"/>
              </a:rPr>
              <a:t>FPGA</a:t>
            </a:r>
            <a:r>
              <a:rPr lang="en-US" sz="2200" u="sng" dirty="0">
                <a:latin typeface="Times New Roman" panose="02020603050405020304" pitchFamily="18" charset="0"/>
                <a:cs typeface="Times New Roman" panose="02020603050405020304" pitchFamily="18" charset="0"/>
              </a:rPr>
              <a:t> (</a:t>
            </a:r>
            <a:r>
              <a:rPr lang="en-US" sz="2200" b="1" u="sng" dirty="0">
                <a:latin typeface="Times New Roman" panose="02020603050405020304" pitchFamily="18" charset="0"/>
                <a:cs typeface="Times New Roman" panose="02020603050405020304" pitchFamily="18" charset="0"/>
              </a:rPr>
              <a:t>Field Programmable Gate Arrays</a:t>
            </a:r>
            <a:r>
              <a:rPr lang="en-US" sz="2200" u="sng" dirty="0">
                <a:latin typeface="Times New Roman" panose="02020603050405020304" pitchFamily="18" charset="0"/>
                <a:cs typeface="Times New Roman" panose="02020603050405020304" pitchFamily="18" charset="0"/>
              </a:rPr>
              <a:t>): </a:t>
            </a:r>
          </a:p>
          <a:p>
            <a:pPr marL="800100" lvl="1" indent="-342900">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FPGA have hardware like performances, but let the owner of the </a:t>
            </a:r>
            <a:r>
              <a:rPr lang="en-US" sz="2000" b="1" dirty="0">
                <a:latin typeface="Times New Roman" panose="02020603050405020304" pitchFamily="18" charset="0"/>
                <a:cs typeface="Times New Roman" panose="02020603050405020304" pitchFamily="18" charset="0"/>
              </a:rPr>
              <a:t>card customize it. </a:t>
            </a:r>
          </a:p>
          <a:p>
            <a:pPr marL="800100" lvl="1" indent="-342900">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So they are faster that GPU and it's easier to set up FPGA racks since less cooling is necessary. </a:t>
            </a:r>
          </a:p>
          <a:p>
            <a:pPr marL="800100" lvl="1" indent="-342900">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FPGAs offer better performance than graphics cards, particularly on “bit manipulation” operations on FPGA</a:t>
            </a:r>
          </a:p>
          <a:p>
            <a:pPr marL="800100" lvl="1" indent="-342900">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You can theoretically use nearly </a:t>
            </a:r>
            <a:r>
              <a:rPr lang="en-US" sz="2000" b="1" dirty="0">
                <a:latin typeface="Times New Roman" panose="02020603050405020304" pitchFamily="18" charset="0"/>
                <a:cs typeface="Times New Roman" panose="02020603050405020304" pitchFamily="18" charset="0"/>
              </a:rPr>
              <a:t>all of the transistors </a:t>
            </a:r>
            <a:r>
              <a:rPr lang="en-US" sz="2000" dirty="0">
                <a:latin typeface="Times New Roman" panose="02020603050405020304" pitchFamily="18" charset="0"/>
                <a:cs typeface="Times New Roman" panose="02020603050405020304" pitchFamily="18" charset="0"/>
              </a:rPr>
              <a:t>on the card for mining</a:t>
            </a:r>
          </a:p>
          <a:p>
            <a:pPr marL="800100" lvl="1" indent="-342900">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Like GPUs, you can pack many FPGAs together and drive them from one central unit</a:t>
            </a:r>
          </a:p>
          <a:p>
            <a:pPr marL="800100" lvl="1" indent="-342900">
              <a:buFont typeface="Arial" panose="020B0604020202020204" pitchFamily="34" charset="0"/>
              <a:buChar char="•"/>
              <a:defRPr/>
            </a:pPr>
            <a:r>
              <a:rPr lang="en-US" sz="2000" dirty="0">
                <a:latin typeface="Times New Roman" panose="02020603050405020304" pitchFamily="18" charset="0"/>
                <a:cs typeface="Times New Roman" panose="02020603050405020304" pitchFamily="18" charset="0"/>
              </a:rPr>
              <a:t>Overall, it was possible to build a big array of FPGAs more neatly and cleanly than you </a:t>
            </a:r>
            <a:r>
              <a:rPr lang="en-IN" sz="2000" dirty="0">
                <a:latin typeface="Times New Roman" panose="02020603050405020304" pitchFamily="18" charset="0"/>
                <a:cs typeface="Times New Roman" panose="02020603050405020304" pitchFamily="18" charset="0"/>
              </a:rPr>
              <a:t>could with graphics cards.</a:t>
            </a:r>
          </a:p>
          <a:p>
            <a:pPr marL="800100" lvl="1"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Bitcoin mining requires to make FPGAs work harder than what they were designed for. So there was a lot of </a:t>
            </a:r>
            <a:r>
              <a:rPr lang="en-US" sz="2000" b="1" dirty="0">
                <a:latin typeface="Times New Roman" panose="02020603050405020304" pitchFamily="18" charset="0"/>
                <a:cs typeface="Times New Roman" panose="02020603050405020304" pitchFamily="18" charset="0"/>
              </a:rPr>
              <a:t>malfunctioning</a:t>
            </a:r>
            <a:r>
              <a:rPr lang="en-US" sz="2000" dirty="0">
                <a:latin typeface="Times New Roman" panose="02020603050405020304" pitchFamily="18" charset="0"/>
                <a:cs typeface="Times New Roman" panose="02020603050405020304" pitchFamily="18" charset="0"/>
              </a:rPr>
              <a:t> and they were </a:t>
            </a:r>
            <a:r>
              <a:rPr lang="en-US" sz="2000" b="1" dirty="0">
                <a:latin typeface="Times New Roman" panose="02020603050405020304" pitchFamily="18" charset="0"/>
                <a:cs typeface="Times New Roman" panose="02020603050405020304" pitchFamily="18" charset="0"/>
              </a:rPr>
              <a:t>less accessible </a:t>
            </a:r>
            <a:r>
              <a:rPr lang="en-US" sz="2000" dirty="0">
                <a:latin typeface="Times New Roman" panose="02020603050405020304" pitchFamily="18" charset="0"/>
                <a:cs typeface="Times New Roman" panose="02020603050405020304" pitchFamily="18" charset="0"/>
              </a:rPr>
              <a:t>for common people. </a:t>
            </a:r>
          </a:p>
          <a:p>
            <a:pPr marL="800100" lvl="1"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best solutions using FPGA let the miners reach </a:t>
            </a:r>
            <a:r>
              <a:rPr lang="en-US" sz="2000" b="1" dirty="0">
                <a:latin typeface="Times New Roman" panose="02020603050405020304" pitchFamily="18" charset="0"/>
                <a:cs typeface="Times New Roman" panose="02020603050405020304" pitchFamily="18" charset="0"/>
              </a:rPr>
              <a:t>1 </a:t>
            </a:r>
            <a:r>
              <a:rPr lang="en-US" sz="2000" b="1" dirty="0" err="1">
                <a:latin typeface="Times New Roman" panose="02020603050405020304" pitchFamily="18" charset="0"/>
                <a:cs typeface="Times New Roman" panose="02020603050405020304" pitchFamily="18" charset="0"/>
              </a:rPr>
              <a:t>GigaHertz</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and they were a popular solution for miners for around a year. </a:t>
            </a:r>
          </a:p>
          <a:p>
            <a:pPr marL="800100" lvl="1"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With today difficulty, it would still take around 25 years to find a </a:t>
            </a:r>
            <a:r>
              <a:rPr lang="en-US" sz="2000" b="1" dirty="0">
                <a:latin typeface="Times New Roman" panose="02020603050405020304" pitchFamily="18" charset="0"/>
                <a:cs typeface="Times New Roman" panose="02020603050405020304" pitchFamily="18" charset="0"/>
              </a:rPr>
              <a:t>new block.</a:t>
            </a:r>
          </a:p>
        </p:txBody>
      </p:sp>
    </p:spTree>
    <p:extLst>
      <p:ext uri="{BB962C8B-B14F-4D97-AF65-F5344CB8AC3E}">
        <p14:creationId xmlns:p14="http://schemas.microsoft.com/office/powerpoint/2010/main" val="8256140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33</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b="1">
                <a:solidFill>
                  <a:srgbClr val="0070C0"/>
                </a:solidFill>
              </a:rPr>
              <a:t>FPGA Setup</a:t>
            </a:r>
            <a:endParaRPr lang="en-US" b="1" dirty="0">
              <a:solidFill>
                <a:srgbClr val="0070C0"/>
              </a:solidFill>
            </a:endParaRPr>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617195"/>
            <a:ext cx="8659688" cy="5940088"/>
          </a:xfrm>
          <a:prstGeom prst="rect">
            <a:avLst/>
          </a:prstGeom>
          <a:noFill/>
          <a:ln>
            <a:solidFill>
              <a:schemeClr val="tx2"/>
            </a:solidFill>
          </a:ln>
        </p:spPr>
        <p:txBody>
          <a:bodyPr wrap="square">
            <a:spAutoFit/>
          </a:bodyPr>
          <a:lstStyle/>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p:txBody>
      </p:sp>
      <p:pic>
        <p:nvPicPr>
          <p:cNvPr id="3" name="Picture 5">
            <a:extLst>
              <a:ext uri="{FF2B5EF4-FFF2-40B4-BE49-F238E27FC236}">
                <a16:creationId xmlns:a16="http://schemas.microsoft.com/office/drawing/2014/main" id="{A3FA11E3-E48C-92C7-CB10-2FF18E3F85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756" y="791992"/>
            <a:ext cx="84709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15649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34</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b="1" dirty="0">
                <a:solidFill>
                  <a:srgbClr val="0070C0"/>
                </a:solidFill>
              </a:rPr>
              <a:t>Disadvantage of FPGA </a:t>
            </a:r>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617195"/>
            <a:ext cx="8659688" cy="5861413"/>
          </a:xfrm>
          <a:prstGeom prst="rect">
            <a:avLst/>
          </a:prstGeom>
          <a:noFill/>
          <a:ln>
            <a:solidFill>
              <a:schemeClr val="tx2"/>
            </a:solidFill>
          </a:ln>
        </p:spPr>
        <p:txBody>
          <a:bodyPr wrap="square">
            <a:spAutoFit/>
          </a:bodyPr>
          <a:lstStyle/>
          <a:p>
            <a:pPr marL="342900" marR="0" lvl="0" indent="-342900" algn="just"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They have been driven harder for bit coin mining</a:t>
            </a:r>
          </a:p>
          <a:p>
            <a:pPr marL="342900" marR="0" lvl="0" indent="-342900" algn="just"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They have to be </a:t>
            </a:r>
            <a:r>
              <a:rPr kumimoji="0" lang="en-US" altLang="en-US" sz="2400" b="1"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rPr>
              <a:t>overclocked</a:t>
            </a:r>
            <a:r>
              <a:rPr kumimoji="0" lang="en-US" altLang="en-US" sz="24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 leading to more heat dissipation and malfunction during mining</a:t>
            </a:r>
          </a:p>
          <a:p>
            <a:pPr marL="342900" marR="0" lvl="0" indent="-342900" algn="just"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It also turned out to be difficult to optimize the 32‐bit addition step which is critical in doing SHA‐256</a:t>
            </a:r>
          </a:p>
          <a:p>
            <a:pPr marL="342900" marR="0" lvl="0" indent="-342900" algn="just"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FPGAs are also less accessible‐ not available in many stores and there are fewer people who know how to program and set up an FPGA than a GPU</a:t>
            </a:r>
          </a:p>
          <a:p>
            <a:pPr marL="342900" marR="0" lvl="0" indent="-342900" algn="just"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r>
              <a:rPr kumimoji="0" lang="en-US" altLang="en-US" sz="24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FPGAs improved performance, but the cost‐per‐performance was only marginally improved over GPUs</a:t>
            </a:r>
          </a:p>
        </p:txBody>
      </p:sp>
    </p:spTree>
    <p:extLst>
      <p:ext uri="{BB962C8B-B14F-4D97-AF65-F5344CB8AC3E}">
        <p14:creationId xmlns:p14="http://schemas.microsoft.com/office/powerpoint/2010/main" val="34378949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35</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b="1" dirty="0">
                <a:solidFill>
                  <a:srgbClr val="0070C0"/>
                </a:solidFill>
              </a:rPr>
              <a:t>Advanced mining hardware</a:t>
            </a:r>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617195"/>
            <a:ext cx="8534400" cy="5924699"/>
          </a:xfrm>
          <a:prstGeom prst="rect">
            <a:avLst/>
          </a:prstGeom>
          <a:noFill/>
          <a:ln>
            <a:solidFill>
              <a:schemeClr val="tx2"/>
            </a:solidFill>
          </a:ln>
        </p:spPr>
        <p:txBody>
          <a:bodyPr>
            <a:spAutoFit/>
          </a:bodyPr>
          <a:lstStyle/>
          <a:p>
            <a:pPr algn="just"/>
            <a:r>
              <a:rPr lang="en-US" sz="2200" b="1" u="sng" dirty="0">
                <a:solidFill>
                  <a:srgbClr val="FF0000"/>
                </a:solidFill>
                <a:latin typeface="Times New Roman" panose="02020603050405020304" pitchFamily="18" charset="0"/>
                <a:cs typeface="Times New Roman" panose="02020603050405020304" pitchFamily="18" charset="0"/>
              </a:rPr>
              <a:t>2. ASIC (Application Specific Integrated Circuits): </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Chips designed and build from scratch to do nothing except mining Bitcoins. </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In the last few years many companies started to produce ASICs and there are a lot of choices when a miner decides to buy one.</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There are models with different cost, </a:t>
            </a:r>
            <a:r>
              <a:rPr lang="en-US" sz="2100" b="1" dirty="0">
                <a:latin typeface="Times New Roman" panose="02020603050405020304" pitchFamily="18" charset="0"/>
                <a:cs typeface="Times New Roman" panose="02020603050405020304" pitchFamily="18" charset="0"/>
              </a:rPr>
              <a:t>computing power</a:t>
            </a:r>
            <a:r>
              <a:rPr lang="en-US" sz="2100" dirty="0">
                <a:latin typeface="Times New Roman" panose="02020603050405020304" pitchFamily="18" charset="0"/>
                <a:cs typeface="Times New Roman" panose="02020603050405020304" pitchFamily="18" charset="0"/>
              </a:rPr>
              <a:t>, </a:t>
            </a:r>
            <a:r>
              <a:rPr lang="en-US" sz="2100" b="1" dirty="0">
                <a:latin typeface="Times New Roman" panose="02020603050405020304" pitchFamily="18" charset="0"/>
                <a:cs typeface="Times New Roman" panose="02020603050405020304" pitchFamily="18" charset="0"/>
              </a:rPr>
              <a:t>energy consumption and shipping times</a:t>
            </a:r>
            <a:r>
              <a:rPr lang="en-US" sz="2100" dirty="0">
                <a:latin typeface="Times New Roman" panose="02020603050405020304" pitchFamily="18" charset="0"/>
                <a:cs typeface="Times New Roman" panose="02020603050405020304" pitchFamily="18" charset="0"/>
              </a:rPr>
              <a:t>. </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It is really important to consider delivery options, since there are many new companies rising that require consumer to pay before the chip is ready. </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There are many known cases in which the ASICs took a lot of time to be delivered, were never sent or were full of bugs. </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An ASIC as the one below is able to compute 2 </a:t>
            </a:r>
            <a:r>
              <a:rPr lang="en-US" sz="2100" dirty="0" err="1">
                <a:latin typeface="Times New Roman" panose="02020603050405020304" pitchFamily="18" charset="0"/>
                <a:cs typeface="Times New Roman" panose="02020603050405020304" pitchFamily="18" charset="0"/>
              </a:rPr>
              <a:t>TeraHash</a:t>
            </a:r>
            <a:r>
              <a:rPr lang="en-US" sz="2100" dirty="0">
                <a:latin typeface="Times New Roman" panose="02020603050405020304" pitchFamily="18" charset="0"/>
                <a:cs typeface="Times New Roman" panose="02020603050405020304" pitchFamily="18" charset="0"/>
              </a:rPr>
              <a:t> per second. So it's 1000 times faster than an hypothetical array of 100 really good FPGA. </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It now costs around 3000$. Even with this incredible performances are still necessary 14 months to find a new block. </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Due to the cost and the dynamics to buy them, it is very difficult for a small miner to go online in a </a:t>
            </a:r>
            <a:r>
              <a:rPr lang="en-US" sz="2100" b="1" dirty="0">
                <a:latin typeface="Times New Roman" panose="02020603050405020304" pitchFamily="18" charset="0"/>
                <a:cs typeface="Times New Roman" panose="02020603050405020304" pitchFamily="18" charset="0"/>
              </a:rPr>
              <a:t>profitable way.</a:t>
            </a:r>
          </a:p>
        </p:txBody>
      </p:sp>
    </p:spTree>
    <p:extLst>
      <p:ext uri="{BB962C8B-B14F-4D97-AF65-F5344CB8AC3E}">
        <p14:creationId xmlns:p14="http://schemas.microsoft.com/office/powerpoint/2010/main" val="10180392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36</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23220"/>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sz="2800" b="1" dirty="0">
                <a:solidFill>
                  <a:srgbClr val="0070C0"/>
                </a:solidFill>
                <a:latin typeface="Times New Roman" panose="02020603050405020304" pitchFamily="18" charset="0"/>
                <a:cs typeface="Times New Roman" panose="02020603050405020304" pitchFamily="18" charset="0"/>
              </a:rPr>
              <a:t>Professional Mining – Current Era in Bitcoin Mining</a:t>
            </a:r>
            <a:endParaRPr lang="en-US" sz="2800" b="1" dirty="0">
              <a:solidFill>
                <a:srgbClr val="0070C0"/>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96562B0C-20D8-0EEB-C6FF-656C0AC5EAA4}"/>
              </a:ext>
            </a:extLst>
          </p:cNvPr>
          <p:cNvSpPr txBox="1"/>
          <p:nvPr/>
        </p:nvSpPr>
        <p:spPr>
          <a:xfrm>
            <a:off x="288454" y="561340"/>
            <a:ext cx="8534400" cy="5527154"/>
          </a:xfrm>
          <a:prstGeom prst="rect">
            <a:avLst/>
          </a:prstGeom>
          <a:noFill/>
          <a:ln>
            <a:solidFill>
              <a:schemeClr val="tx2"/>
            </a:solidFill>
          </a:ln>
        </p:spPr>
        <p:txBody>
          <a:bodyPr>
            <a:spAutoFit/>
          </a:bodyPr>
          <a:lstStyle/>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r>
              <a:rPr kumimoji="0" lang="en-US" altLang="en-US" sz="18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Many professional centers popping up around the world, especially in China</a:t>
            </a: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r>
              <a:rPr kumimoji="0" lang="en-US" altLang="en-US" sz="18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To open a professional center it is necessary to have cheap energy, good network connectivity, a cool climate so that it is not necessary to spend too much on cooling systems</a:t>
            </a: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r>
              <a:rPr kumimoji="0" lang="en-US" altLang="en-US" sz="1800" b="0" i="0" u="none" strike="noStrike" kern="0" cap="none" spc="0" normalizeH="0" baseline="0" noProof="0" dirty="0">
                <a:ln>
                  <a:noFill/>
                </a:ln>
                <a:solidFill>
                  <a:srgbClr val="000000"/>
                </a:solidFill>
                <a:effectLst/>
                <a:uLnTx/>
                <a:uFillTx/>
                <a:latin typeface="Times New Roman" pitchFamily="18" charset="0"/>
                <a:ea typeface="+mn-ea"/>
                <a:cs typeface="Times New Roman" pitchFamily="18" charset="0"/>
              </a:rPr>
              <a:t>Some popular destinations for this purpose are for example </a:t>
            </a:r>
            <a:r>
              <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rPr>
              <a:t>Georgia and Iceland</a:t>
            </a: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IN"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p:txBody>
      </p:sp>
      <p:pic>
        <p:nvPicPr>
          <p:cNvPr id="4" name="Picture 3">
            <a:extLst>
              <a:ext uri="{FF2B5EF4-FFF2-40B4-BE49-F238E27FC236}">
                <a16:creationId xmlns:a16="http://schemas.microsoft.com/office/drawing/2014/main" id="{9F28ED9C-B630-3203-C479-06C5C937724E}"/>
              </a:ext>
            </a:extLst>
          </p:cNvPr>
          <p:cNvPicPr>
            <a:picLocks noChangeAspect="1"/>
          </p:cNvPicPr>
          <p:nvPr/>
        </p:nvPicPr>
        <p:blipFill>
          <a:blip r:embed="rId2"/>
          <a:stretch>
            <a:fillRect/>
          </a:stretch>
        </p:blipFill>
        <p:spPr>
          <a:xfrm>
            <a:off x="827584" y="2840167"/>
            <a:ext cx="7236579" cy="2749073"/>
          </a:xfrm>
          <a:prstGeom prst="rect">
            <a:avLst/>
          </a:prstGeom>
        </p:spPr>
      </p:pic>
    </p:spTree>
    <p:extLst>
      <p:ext uri="{BB962C8B-B14F-4D97-AF65-F5344CB8AC3E}">
        <p14:creationId xmlns:p14="http://schemas.microsoft.com/office/powerpoint/2010/main" val="4051772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37</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23220"/>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sz="2800" b="1">
                <a:solidFill>
                  <a:srgbClr val="0070C0"/>
                </a:solidFill>
                <a:latin typeface="Times New Roman" panose="02020603050405020304" pitchFamily="18" charset="0"/>
                <a:cs typeface="Times New Roman" panose="02020603050405020304" pitchFamily="18" charset="0"/>
              </a:rPr>
              <a:t>Gold and Bitcoin Mining Evolution</a:t>
            </a:r>
            <a:endParaRPr lang="en-US" sz="2800" b="1" dirty="0">
              <a:solidFill>
                <a:srgbClr val="0070C0"/>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96562B0C-20D8-0EEB-C6FF-656C0AC5EAA4}"/>
              </a:ext>
            </a:extLst>
          </p:cNvPr>
          <p:cNvSpPr txBox="1"/>
          <p:nvPr/>
        </p:nvSpPr>
        <p:spPr>
          <a:xfrm>
            <a:off x="288454" y="561340"/>
            <a:ext cx="8534400" cy="5637954"/>
          </a:xfrm>
          <a:prstGeom prst="rect">
            <a:avLst/>
          </a:prstGeom>
          <a:noFill/>
          <a:ln>
            <a:solidFill>
              <a:schemeClr val="tx2"/>
            </a:solidFill>
          </a:ln>
        </p:spPr>
        <p:txBody>
          <a:bodyPr>
            <a:spAutoFit/>
          </a:bodyPr>
          <a:lstStyle/>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IN"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p:txBody>
      </p:sp>
      <p:pic>
        <p:nvPicPr>
          <p:cNvPr id="3" name="Picture 5">
            <a:extLst>
              <a:ext uri="{FF2B5EF4-FFF2-40B4-BE49-F238E27FC236}">
                <a16:creationId xmlns:a16="http://schemas.microsoft.com/office/drawing/2014/main" id="{116B356D-1F7F-3BE7-3388-9696B50931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836" y="980728"/>
            <a:ext cx="8114804" cy="4968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96479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38</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0"/>
            <a:ext cx="8534400" cy="523220"/>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None/>
            </a:pPr>
            <a:r>
              <a:rPr lang="en-US" altLang="en-US" sz="2800" b="1" dirty="0">
                <a:solidFill>
                  <a:srgbClr val="0070C0"/>
                </a:solidFill>
              </a:rPr>
              <a:t>Energy Consumption and Ecology</a:t>
            </a:r>
            <a:endParaRPr lang="en-US" sz="2800" b="1" dirty="0">
              <a:solidFill>
                <a:srgbClr val="0070C0"/>
              </a:solidFill>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96562B0C-20D8-0EEB-C6FF-656C0AC5EAA4}"/>
              </a:ext>
            </a:extLst>
          </p:cNvPr>
          <p:cNvSpPr txBox="1"/>
          <p:nvPr/>
        </p:nvSpPr>
        <p:spPr>
          <a:xfrm>
            <a:off x="288454" y="561340"/>
            <a:ext cx="8534400" cy="5637954"/>
          </a:xfrm>
          <a:prstGeom prst="rect">
            <a:avLst/>
          </a:prstGeom>
          <a:noFill/>
          <a:ln>
            <a:solidFill>
              <a:schemeClr val="tx2"/>
            </a:solidFill>
          </a:ln>
        </p:spPr>
        <p:txBody>
          <a:bodyPr>
            <a:spAutoFit/>
          </a:bodyPr>
          <a:lstStyle/>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lang="en-US" altLang="en-US" kern="0" dirty="0">
              <a:solidFill>
                <a:srgbClr val="FF0000"/>
              </a:solidFill>
              <a:latin typeface="Times New Roman" pitchFamily="18" charset="0"/>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US"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a:p>
            <a:pPr marL="285750" marR="0" lvl="0" indent="-285750" algn="l" defTabSz="914400" rtl="0" eaLnBrk="0" fontAlgn="base" latinLnBrk="0" hangingPunct="0">
              <a:lnSpc>
                <a:spcPct val="150000"/>
              </a:lnSpc>
              <a:spcBef>
                <a:spcPct val="20000"/>
              </a:spcBef>
              <a:spcAft>
                <a:spcPct val="0"/>
              </a:spcAft>
              <a:buClr>
                <a:srgbClr val="333399"/>
              </a:buClr>
              <a:buSzTx/>
              <a:buFont typeface="Arial" panose="020B0604020202020204" pitchFamily="34" charset="0"/>
              <a:buChar char="•"/>
              <a:tabLst/>
              <a:defRPr/>
            </a:pPr>
            <a:endParaRPr kumimoji="0" lang="en-IN" altLang="en-US" sz="1800" b="0" i="0" u="none" strike="noStrike" kern="0" cap="none" spc="0" normalizeH="0" baseline="0" noProof="0" dirty="0">
              <a:ln>
                <a:noFill/>
              </a:ln>
              <a:solidFill>
                <a:srgbClr val="FF0000"/>
              </a:solidFill>
              <a:effectLst/>
              <a:uLnTx/>
              <a:uFillTx/>
              <a:latin typeface="Times New Roman" pitchFamily="18" charset="0"/>
              <a:ea typeface="+mn-ea"/>
              <a:cs typeface="Times New Roman" pitchFamily="18" charset="0"/>
            </a:endParaRPr>
          </a:p>
        </p:txBody>
      </p:sp>
    </p:spTree>
    <p:extLst>
      <p:ext uri="{BB962C8B-B14F-4D97-AF65-F5344CB8AC3E}">
        <p14:creationId xmlns:p14="http://schemas.microsoft.com/office/powerpoint/2010/main" val="1010731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4</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17463"/>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FontTx/>
              <a:buNone/>
            </a:pPr>
            <a:r>
              <a:rPr lang="en-US" altLang="en-US" b="1" dirty="0">
                <a:solidFill>
                  <a:srgbClr val="0070C0"/>
                </a:solidFill>
                <a:latin typeface="Garamond" panose="02020404030301010803" pitchFamily="18" charset="0"/>
              </a:rPr>
              <a:t>The task of Bitcoin miners</a:t>
            </a:r>
          </a:p>
        </p:txBody>
      </p:sp>
      <p:sp>
        <p:nvSpPr>
          <p:cNvPr id="2" name="TextBox 1">
            <a:extLst>
              <a:ext uri="{FF2B5EF4-FFF2-40B4-BE49-F238E27FC236}">
                <a16:creationId xmlns:a16="http://schemas.microsoft.com/office/drawing/2014/main" id="{96562B0C-20D8-0EEB-C6FF-656C0AC5EAA4}"/>
              </a:ext>
            </a:extLst>
          </p:cNvPr>
          <p:cNvSpPr txBox="1"/>
          <p:nvPr/>
        </p:nvSpPr>
        <p:spPr>
          <a:xfrm>
            <a:off x="310026" y="548680"/>
            <a:ext cx="8534400" cy="5509200"/>
          </a:xfrm>
          <a:prstGeom prst="rect">
            <a:avLst/>
          </a:prstGeom>
          <a:noFill/>
          <a:ln>
            <a:solidFill>
              <a:schemeClr val="tx2"/>
            </a:solidFill>
          </a:ln>
        </p:spPr>
        <p:txBody>
          <a:bodyPr>
            <a:spAutoFit/>
          </a:bodyPr>
          <a:lstStyle/>
          <a:p>
            <a:pPr marL="457200" indent="-457200" algn="just">
              <a:buFont typeface="Arial" panose="020B0604020202020204" pitchFamily="34" charset="0"/>
              <a:buChar char="•"/>
              <a:defRPr/>
            </a:pPr>
            <a:r>
              <a:rPr lang="en-US" sz="3200" dirty="0">
                <a:latin typeface="Sitka Small" pitchFamily="2" charset="0"/>
              </a:rPr>
              <a:t>We have already talked about the miners, now we will see in further detail the task of Bitcoin miners. Until now we have seen that Bitcoin depends on miners to:</a:t>
            </a:r>
          </a:p>
          <a:p>
            <a:pPr marL="1371600" lvl="2" indent="-457200" algn="just">
              <a:buFont typeface="Wingdings" panose="05000000000000000000" pitchFamily="2" charset="2"/>
              <a:buChar char="ü"/>
              <a:defRPr/>
            </a:pPr>
            <a:r>
              <a:rPr lang="en-US" sz="3200" dirty="0">
                <a:latin typeface="Sitka Small" pitchFamily="2" charset="0"/>
              </a:rPr>
              <a:t>store and broadcast the blockchain</a:t>
            </a:r>
          </a:p>
          <a:p>
            <a:pPr marL="1371600" lvl="2" indent="-457200" algn="just">
              <a:buFont typeface="Wingdings" panose="05000000000000000000" pitchFamily="2" charset="2"/>
              <a:buChar char="ü"/>
              <a:defRPr/>
            </a:pPr>
            <a:r>
              <a:rPr lang="en-US" sz="3200" dirty="0">
                <a:latin typeface="Sitka Small" pitchFamily="2" charset="0"/>
              </a:rPr>
              <a:t>validate the transactions</a:t>
            </a:r>
          </a:p>
          <a:p>
            <a:pPr marL="1371600" lvl="2" indent="-457200" algn="just">
              <a:buFont typeface="Wingdings" panose="05000000000000000000" pitchFamily="2" charset="2"/>
              <a:buChar char="ü"/>
              <a:defRPr/>
            </a:pPr>
            <a:r>
              <a:rPr lang="en-US" sz="3200" dirty="0">
                <a:latin typeface="Sitka Small" pitchFamily="2" charset="0"/>
              </a:rPr>
              <a:t>depending on their hash power they are able to insert new blocks and earn some reward</a:t>
            </a:r>
          </a:p>
        </p:txBody>
      </p:sp>
    </p:spTree>
    <p:extLst>
      <p:ext uri="{BB962C8B-B14F-4D97-AF65-F5344CB8AC3E}">
        <p14:creationId xmlns:p14="http://schemas.microsoft.com/office/powerpoint/2010/main" val="456927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5</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17463"/>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FontTx/>
              <a:buNone/>
            </a:pPr>
            <a:r>
              <a:rPr lang="en-US" altLang="en-US" b="1" dirty="0">
                <a:solidFill>
                  <a:srgbClr val="0070C0"/>
                </a:solidFill>
                <a:latin typeface="Garamond" panose="02020404030301010803" pitchFamily="18" charset="0"/>
              </a:rPr>
              <a:t>The task of Bitcoin miners</a:t>
            </a:r>
          </a:p>
        </p:txBody>
      </p:sp>
      <p:sp>
        <p:nvSpPr>
          <p:cNvPr id="2" name="TextBox 1">
            <a:extLst>
              <a:ext uri="{FF2B5EF4-FFF2-40B4-BE49-F238E27FC236}">
                <a16:creationId xmlns:a16="http://schemas.microsoft.com/office/drawing/2014/main" id="{96562B0C-20D8-0EEB-C6FF-656C0AC5EAA4}"/>
              </a:ext>
            </a:extLst>
          </p:cNvPr>
          <p:cNvSpPr txBox="1"/>
          <p:nvPr/>
        </p:nvSpPr>
        <p:spPr>
          <a:xfrm>
            <a:off x="310026" y="548680"/>
            <a:ext cx="8534400" cy="6186309"/>
          </a:xfrm>
          <a:prstGeom prst="rect">
            <a:avLst/>
          </a:prstGeom>
          <a:noFill/>
          <a:ln>
            <a:solidFill>
              <a:schemeClr val="tx2"/>
            </a:solidFill>
          </a:ln>
        </p:spPr>
        <p:txBody>
          <a:bodyPr>
            <a:spAutoFit/>
          </a:bodyPr>
          <a:lstStyle/>
          <a:p>
            <a:pPr marL="285750" indent="-285750">
              <a:buFont typeface="Arial" panose="020B0604020202020204" pitchFamily="34" charset="0"/>
              <a:buChar char="•"/>
            </a:pPr>
            <a:r>
              <a:rPr lang="en-US" sz="2200" b="0" i="0" dirty="0">
                <a:solidFill>
                  <a:srgbClr val="000000"/>
                </a:solidFill>
                <a:effectLst/>
                <a:latin typeface="Times New Roman" panose="02020603050405020304" pitchFamily="18" charset="0"/>
                <a:cs typeface="Times New Roman" panose="02020603050405020304" pitchFamily="18" charset="0"/>
              </a:rPr>
              <a:t>To become a Bitcoin miner, you have to join the Bitcoin network and connect to other nodes. Once you’re connected, there are </a:t>
            </a:r>
            <a:r>
              <a:rPr lang="en-US" sz="2200" b="0" i="0" dirty="0">
                <a:solidFill>
                  <a:srgbClr val="FF0000"/>
                </a:solidFill>
                <a:effectLst/>
                <a:latin typeface="Times New Roman" panose="02020603050405020304" pitchFamily="18" charset="0"/>
                <a:cs typeface="Times New Roman" panose="02020603050405020304" pitchFamily="18" charset="0"/>
              </a:rPr>
              <a:t>six </a:t>
            </a:r>
            <a:r>
              <a:rPr lang="en-US" sz="2200" b="0" i="0" dirty="0">
                <a:solidFill>
                  <a:srgbClr val="000000"/>
                </a:solidFill>
                <a:effectLst/>
                <a:latin typeface="Times New Roman" panose="02020603050405020304" pitchFamily="18" charset="0"/>
                <a:cs typeface="Times New Roman" panose="02020603050405020304" pitchFamily="18" charset="0"/>
              </a:rPr>
              <a:t>tasks to perform.</a:t>
            </a:r>
          </a:p>
          <a:p>
            <a:pPr marL="457200" indent="-457200">
              <a:buFont typeface="+mj-lt"/>
              <a:buAutoNum type="arabicPeriod"/>
            </a:pPr>
            <a:r>
              <a:rPr lang="en-US" sz="2200" b="1" dirty="0">
                <a:latin typeface="Times New Roman" panose="02020603050405020304" pitchFamily="18" charset="0"/>
                <a:cs typeface="Times New Roman" panose="02020603050405020304" pitchFamily="18" charset="0"/>
              </a:rPr>
              <a:t>Listen for transactions</a:t>
            </a:r>
            <a:r>
              <a:rPr lang="en-US" sz="2200" dirty="0">
                <a:latin typeface="Times New Roman" panose="02020603050405020304" pitchFamily="18" charset="0"/>
                <a:cs typeface="Times New Roman" panose="02020603050405020304" pitchFamily="18" charset="0"/>
              </a:rPr>
              <a:t>.​​ First, you listen for transactions on the network and validate them by checking that signatures are correct and that the outputs being spent haven’t been spent before.</a:t>
            </a:r>
          </a:p>
          <a:p>
            <a:pPr marL="457200" indent="-457200">
              <a:buFont typeface="+mj-lt"/>
              <a:buAutoNum type="arabicPeriod"/>
            </a:pPr>
            <a:r>
              <a:rPr lang="en-US" sz="2200" b="1" dirty="0">
                <a:latin typeface="Times New Roman" panose="02020603050405020304" pitchFamily="18" charset="0"/>
                <a:cs typeface="Times New Roman" panose="02020603050405020304" pitchFamily="18" charset="0"/>
              </a:rPr>
              <a:t>Maintain blockchain and listen for new blocks</a:t>
            </a:r>
            <a:r>
              <a:rPr lang="en-US" sz="2200" dirty="0">
                <a:latin typeface="Times New Roman" panose="02020603050405020304" pitchFamily="18" charset="0"/>
                <a:cs typeface="Times New Roman" panose="02020603050405020304" pitchFamily="18" charset="0"/>
              </a:rPr>
              <a:t>.​​ You must maintain the blockchain. You start by asking other nodes to give you all of the historical blocks that are already part of the blockchain before you joined the network. You then listen for new blocks that are being broadcast to the network. You must validate each block that you receive — by validating each transaction in the block and checking that the block contains a valid nonce.</a:t>
            </a:r>
          </a:p>
          <a:p>
            <a:pPr marL="457200" indent="-457200">
              <a:buFont typeface="+mj-lt"/>
              <a:buAutoNum type="arabicPeriod"/>
            </a:pPr>
            <a:r>
              <a:rPr lang="en-US" sz="2200" b="1" dirty="0">
                <a:latin typeface="Times New Roman" panose="02020603050405020304" pitchFamily="18" charset="0"/>
                <a:cs typeface="Times New Roman" panose="02020603050405020304" pitchFamily="18" charset="0"/>
              </a:rPr>
              <a:t>Assemble a candidate block.</a:t>
            </a:r>
            <a:r>
              <a:rPr lang="en-US" sz="2200" dirty="0">
                <a:latin typeface="Times New Roman" panose="02020603050405020304" pitchFamily="18" charset="0"/>
                <a:cs typeface="Times New Roman" panose="02020603050405020304" pitchFamily="18" charset="0"/>
              </a:rPr>
              <a:t>​Once you have an up‐to‐date copy of the blockchain, you can begin building your own blocks. To do this, you group transactions that you heard about into a new block that extends the latest block you know about. You must make sure that each transaction included in your block is valid.</a:t>
            </a:r>
          </a:p>
        </p:txBody>
      </p:sp>
    </p:spTree>
    <p:extLst>
      <p:ext uri="{BB962C8B-B14F-4D97-AF65-F5344CB8AC3E}">
        <p14:creationId xmlns:p14="http://schemas.microsoft.com/office/powerpoint/2010/main" val="1843978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6</a:t>
            </a:fld>
            <a:endParaRPr lang="es-ES" altLang="en-US" sz="1400"/>
          </a:p>
        </p:txBody>
      </p:sp>
      <p:sp>
        <p:nvSpPr>
          <p:cNvPr id="2" name="TextBox 1">
            <a:extLst>
              <a:ext uri="{FF2B5EF4-FFF2-40B4-BE49-F238E27FC236}">
                <a16:creationId xmlns:a16="http://schemas.microsoft.com/office/drawing/2014/main" id="{96562B0C-20D8-0EEB-C6FF-656C0AC5EAA4}"/>
              </a:ext>
            </a:extLst>
          </p:cNvPr>
          <p:cNvSpPr txBox="1"/>
          <p:nvPr/>
        </p:nvSpPr>
        <p:spPr>
          <a:xfrm>
            <a:off x="304800" y="110262"/>
            <a:ext cx="8534400" cy="6601807"/>
          </a:xfrm>
          <a:prstGeom prst="rect">
            <a:avLst/>
          </a:prstGeom>
          <a:noFill/>
          <a:ln>
            <a:solidFill>
              <a:schemeClr val="tx2"/>
            </a:solidFill>
          </a:ln>
        </p:spPr>
        <p:txBody>
          <a:bodyPr>
            <a:spAutoFit/>
          </a:bodyPr>
          <a:lstStyle/>
          <a:p>
            <a:r>
              <a:rPr lang="en-US" sz="2100" dirty="0">
                <a:latin typeface="Times New Roman" panose="02020603050405020304" pitchFamily="18" charset="0"/>
                <a:cs typeface="Times New Roman" panose="02020603050405020304" pitchFamily="18" charset="0"/>
              </a:rPr>
              <a:t>4. </a:t>
            </a:r>
            <a:r>
              <a:rPr lang="en-US" sz="2100" b="1" dirty="0">
                <a:latin typeface="Times New Roman" panose="02020603050405020304" pitchFamily="18" charset="0"/>
                <a:cs typeface="Times New Roman" panose="02020603050405020304" pitchFamily="18" charset="0"/>
              </a:rPr>
              <a:t>Find a nonce that makes your block valid.</a:t>
            </a:r>
            <a:r>
              <a:rPr lang="en-US" sz="2100" dirty="0">
                <a:latin typeface="Times New Roman" panose="02020603050405020304" pitchFamily="18" charset="0"/>
                <a:cs typeface="Times New Roman" panose="02020603050405020304" pitchFamily="18" charset="0"/>
              </a:rPr>
              <a:t>​ Find a nonce that is suitable to win the mathematical competition against other miners. It is necessary to work really hard to find a nonce that will make the block valid. This is the step that is more difficult from the computational point of view.</a:t>
            </a:r>
          </a:p>
          <a:p>
            <a:r>
              <a:rPr lang="en-US" sz="2100" dirty="0">
                <a:latin typeface="Times New Roman" panose="02020603050405020304" pitchFamily="18" charset="0"/>
                <a:cs typeface="Times New Roman" panose="02020603050405020304" pitchFamily="18" charset="0"/>
              </a:rPr>
              <a:t>5. </a:t>
            </a:r>
            <a:r>
              <a:rPr lang="en-US" sz="2100" b="1" dirty="0">
                <a:latin typeface="Times New Roman" panose="02020603050405020304" pitchFamily="18" charset="0"/>
                <a:cs typeface="Times New Roman" panose="02020603050405020304" pitchFamily="18" charset="0"/>
              </a:rPr>
              <a:t>Hope your block is accepted</a:t>
            </a:r>
            <a:r>
              <a:rPr lang="en-US" sz="2100" dirty="0">
                <a:latin typeface="Times New Roman" panose="02020603050405020304" pitchFamily="18" charset="0"/>
                <a:cs typeface="Times New Roman" panose="02020603050405020304" pitchFamily="18" charset="0"/>
              </a:rPr>
              <a:t>.​Even if you find a block, there’s no guarantee that your block will become part of the </a:t>
            </a:r>
            <a:r>
              <a:rPr lang="en-US" sz="2100" b="1" dirty="0">
                <a:latin typeface="Times New Roman" panose="02020603050405020304" pitchFamily="18" charset="0"/>
                <a:cs typeface="Times New Roman" panose="02020603050405020304" pitchFamily="18" charset="0"/>
              </a:rPr>
              <a:t>consensus chain. </a:t>
            </a:r>
            <a:r>
              <a:rPr lang="en-US" sz="2100" dirty="0">
                <a:latin typeface="Times New Roman" panose="02020603050405020304" pitchFamily="18" charset="0"/>
                <a:cs typeface="Times New Roman" panose="02020603050405020304" pitchFamily="18" charset="0"/>
              </a:rPr>
              <a:t>Hope that the </a:t>
            </a:r>
            <a:r>
              <a:rPr lang="en-US" sz="2100" b="1" dirty="0">
                <a:latin typeface="Times New Roman" panose="02020603050405020304" pitchFamily="18" charset="0"/>
                <a:cs typeface="Times New Roman" panose="02020603050405020304" pitchFamily="18" charset="0"/>
              </a:rPr>
              <a:t>new block is accepted</a:t>
            </a:r>
            <a:r>
              <a:rPr lang="en-US" sz="2100" dirty="0">
                <a:latin typeface="Times New Roman" panose="02020603050405020304" pitchFamily="18" charset="0"/>
                <a:cs typeface="Times New Roman" panose="02020603050405020304" pitchFamily="18" charset="0"/>
              </a:rPr>
              <a:t> by the other miners. It is necessary that the following blocks are attached to the new one in order to be considered valid</a:t>
            </a:r>
          </a:p>
          <a:p>
            <a:r>
              <a:rPr lang="en-US" sz="2100" dirty="0">
                <a:latin typeface="Times New Roman" panose="02020603050405020304" pitchFamily="18" charset="0"/>
                <a:cs typeface="Times New Roman" panose="02020603050405020304" pitchFamily="18" charset="0"/>
              </a:rPr>
              <a:t>6. </a:t>
            </a:r>
            <a:r>
              <a:rPr lang="en-US" sz="2100" b="1" dirty="0">
                <a:latin typeface="Times New Roman" panose="02020603050405020304" pitchFamily="18" charset="0"/>
                <a:cs typeface="Times New Roman" panose="02020603050405020304" pitchFamily="18" charset="0"/>
              </a:rPr>
              <a:t>Profit.​​ </a:t>
            </a:r>
            <a:r>
              <a:rPr lang="en-US" sz="2100" dirty="0">
                <a:latin typeface="Times New Roman" panose="02020603050405020304" pitchFamily="18" charset="0"/>
                <a:cs typeface="Times New Roman" panose="02020603050405020304" pitchFamily="18" charset="0"/>
              </a:rPr>
              <a:t>If the block is accepted the profit will correspond to the Bitcoin released during block creation and the transaction fees. </a:t>
            </a:r>
          </a:p>
          <a:p>
            <a:pPr algn="just"/>
            <a:r>
              <a:rPr lang="en-US" sz="2100" b="1" dirty="0" err="1">
                <a:latin typeface="Times New Roman" panose="02020603050405020304" pitchFamily="18" charset="0"/>
                <a:cs typeface="Times New Roman" panose="02020603050405020304" pitchFamily="18" charset="0"/>
              </a:rPr>
              <a:t>Ie:</a:t>
            </a:r>
            <a:r>
              <a:rPr lang="en-US" sz="2100" dirty="0" err="1">
                <a:latin typeface="Times New Roman" panose="02020603050405020304" pitchFamily="18" charset="0"/>
                <a:cs typeface="Times New Roman" panose="02020603050405020304" pitchFamily="18" charset="0"/>
              </a:rPr>
              <a:t>If</a:t>
            </a:r>
            <a:r>
              <a:rPr lang="en-US" sz="2100" dirty="0">
                <a:latin typeface="Times New Roman" panose="02020603050405020304" pitchFamily="18" charset="0"/>
                <a:cs typeface="Times New Roman" panose="02020603050405020304" pitchFamily="18" charset="0"/>
              </a:rPr>
              <a:t> all other miners do accept your block, then you profit! </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If all other miners do accept your block, then you profit </a:t>
            </a:r>
            <a:r>
              <a:rPr lang="en-US" sz="2100" b="1" dirty="0">
                <a:latin typeface="Times New Roman" panose="02020603050405020304" pitchFamily="18" charset="0"/>
                <a:cs typeface="Times New Roman" panose="02020603050405020304" pitchFamily="18" charset="0"/>
              </a:rPr>
              <a:t>6.25 bitcoins </a:t>
            </a:r>
            <a:r>
              <a:rPr lang="en-US" sz="2100" dirty="0">
                <a:latin typeface="Times New Roman" panose="02020603050405020304" pitchFamily="18" charset="0"/>
                <a:cs typeface="Times New Roman" panose="02020603050405020304" pitchFamily="18" charset="0"/>
              </a:rPr>
              <a:t>( as of date)</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In addition, if any of the transactions in the block contained transaction fees, the miner collects those too</a:t>
            </a:r>
          </a:p>
          <a:p>
            <a:pPr marL="342900" indent="-342900" algn="just">
              <a:buFont typeface="Arial" panose="020B0604020202020204" pitchFamily="34" charset="0"/>
              <a:buChar char="•"/>
            </a:pPr>
            <a:r>
              <a:rPr lang="en-US" sz="2100" dirty="0">
                <a:latin typeface="Times New Roman" panose="02020603050405020304" pitchFamily="18" charset="0"/>
                <a:cs typeface="Times New Roman" panose="02020603050405020304" pitchFamily="18" charset="0"/>
              </a:rPr>
              <a:t>So far transaction fees have been a modest source of additional income, only about 1% of block rewards</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So, miners’ useful activity is to </a:t>
            </a:r>
            <a:r>
              <a:rPr lang="en-US" sz="2200" b="1" dirty="0">
                <a:latin typeface="Times New Roman" panose="02020603050405020304" pitchFamily="18" charset="0"/>
                <a:cs typeface="Times New Roman" panose="02020603050405020304" pitchFamily="18" charset="0"/>
              </a:rPr>
              <a:t>validate the transactions </a:t>
            </a:r>
            <a:r>
              <a:rPr lang="en-US" sz="2200" dirty="0">
                <a:latin typeface="Times New Roman" panose="02020603050405020304" pitchFamily="18" charset="0"/>
                <a:cs typeface="Times New Roman" panose="02020603050405020304" pitchFamily="18" charset="0"/>
              </a:rPr>
              <a:t>and blocks. </a:t>
            </a: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race for block creation and the consequent reward is just an incentive for miners to </a:t>
            </a:r>
            <a:r>
              <a:rPr lang="en-US" sz="2200" b="1" dirty="0">
                <a:latin typeface="Times New Roman" panose="02020603050405020304" pitchFamily="18" charset="0"/>
                <a:cs typeface="Times New Roman" panose="02020603050405020304" pitchFamily="18" charset="0"/>
              </a:rPr>
              <a:t>do this validation.</a:t>
            </a:r>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9291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7</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17463"/>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FontTx/>
              <a:buNone/>
            </a:pPr>
            <a:r>
              <a:rPr lang="en-US" altLang="en-US" b="1" dirty="0">
                <a:solidFill>
                  <a:srgbClr val="0070C0"/>
                </a:solidFill>
                <a:latin typeface="Garamond" panose="02020404030301010803" pitchFamily="18" charset="0"/>
              </a:rPr>
              <a:t>The task of Bitcoin miners</a:t>
            </a:r>
          </a:p>
        </p:txBody>
      </p:sp>
      <p:sp>
        <p:nvSpPr>
          <p:cNvPr id="2" name="TextBox 1">
            <a:extLst>
              <a:ext uri="{FF2B5EF4-FFF2-40B4-BE49-F238E27FC236}">
                <a16:creationId xmlns:a16="http://schemas.microsoft.com/office/drawing/2014/main" id="{96562B0C-20D8-0EEB-C6FF-656C0AC5EAA4}"/>
              </a:ext>
            </a:extLst>
          </p:cNvPr>
          <p:cNvSpPr txBox="1"/>
          <p:nvPr/>
        </p:nvSpPr>
        <p:spPr>
          <a:xfrm>
            <a:off x="310026" y="548680"/>
            <a:ext cx="8534400" cy="5016758"/>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000" dirty="0">
                <a:latin typeface="Century" panose="02040604050505020304" pitchFamily="18" charset="0"/>
              </a:rPr>
              <a:t>We can classify the steps that a miner must take into </a:t>
            </a:r>
            <a:r>
              <a:rPr lang="en-US" sz="2000" b="1" dirty="0">
                <a:latin typeface="Century" panose="02040604050505020304" pitchFamily="18" charset="0"/>
              </a:rPr>
              <a:t>two categories. </a:t>
            </a:r>
            <a:r>
              <a:rPr lang="en-US" sz="2000" dirty="0">
                <a:latin typeface="Century" panose="02040604050505020304" pitchFamily="18" charset="0"/>
              </a:rPr>
              <a:t>Some tasks — validating </a:t>
            </a:r>
            <a:r>
              <a:rPr lang="en-US" sz="2000" b="1" dirty="0">
                <a:latin typeface="Century" panose="02040604050505020304" pitchFamily="18" charset="0"/>
              </a:rPr>
              <a:t>transactions </a:t>
            </a:r>
            <a:r>
              <a:rPr lang="en-US" sz="2000" dirty="0">
                <a:latin typeface="Century" panose="02040604050505020304" pitchFamily="18" charset="0"/>
              </a:rPr>
              <a:t>and </a:t>
            </a:r>
            <a:r>
              <a:rPr lang="en-US" sz="2000" b="1" dirty="0">
                <a:latin typeface="Century" panose="02040604050505020304" pitchFamily="18" charset="0"/>
              </a:rPr>
              <a:t>blocks</a:t>
            </a:r>
            <a:r>
              <a:rPr lang="en-US" sz="2000" dirty="0">
                <a:latin typeface="Century" panose="02040604050505020304" pitchFamily="18" charset="0"/>
              </a:rPr>
              <a:t> — help the Bitcoin network and are fundamental to its existence. These tasks are the reason that the Bitcoin protocol requires </a:t>
            </a:r>
            <a:r>
              <a:rPr lang="en-US" sz="2000" b="1" dirty="0">
                <a:latin typeface="Century" panose="02040604050505020304" pitchFamily="18" charset="0"/>
              </a:rPr>
              <a:t>miners </a:t>
            </a:r>
            <a:r>
              <a:rPr lang="en-US" sz="2000" dirty="0">
                <a:latin typeface="Century" panose="02040604050505020304" pitchFamily="18" charset="0"/>
              </a:rPr>
              <a:t>in the first place. </a:t>
            </a:r>
          </a:p>
          <a:p>
            <a:pPr marL="342900" indent="-342900" algn="just">
              <a:buFont typeface="Arial" panose="020B0604020202020204" pitchFamily="34" charset="0"/>
              <a:buChar char="•"/>
            </a:pPr>
            <a:r>
              <a:rPr lang="en-US" sz="2000" dirty="0">
                <a:latin typeface="Century" panose="02040604050505020304" pitchFamily="18" charset="0"/>
              </a:rPr>
              <a:t>Other tasks — </a:t>
            </a:r>
            <a:r>
              <a:rPr lang="en-US" sz="2000" b="1" dirty="0">
                <a:latin typeface="Century" panose="02040604050505020304" pitchFamily="18" charset="0"/>
              </a:rPr>
              <a:t>the race to find blocks and profit </a:t>
            </a:r>
            <a:r>
              <a:rPr lang="en-US" sz="2000" dirty="0">
                <a:latin typeface="Century" panose="02040604050505020304" pitchFamily="18" charset="0"/>
              </a:rPr>
              <a:t>—‐ aren’t necessary for the Bitcoin network itself but are intended to incentivize miners to perform the essential steps.  </a:t>
            </a:r>
          </a:p>
          <a:p>
            <a:pPr marL="342900" indent="-342900" algn="just">
              <a:buFont typeface="Arial" panose="020B0604020202020204" pitchFamily="34" charset="0"/>
              <a:buChar char="•"/>
            </a:pPr>
            <a:r>
              <a:rPr lang="en-US" sz="2000" dirty="0">
                <a:latin typeface="Century" panose="02040604050505020304" pitchFamily="18" charset="0"/>
              </a:rPr>
              <a:t>Both of these are necessary for Bitcoin to function as a </a:t>
            </a:r>
            <a:r>
              <a:rPr lang="en-US" sz="2000" b="1" dirty="0">
                <a:latin typeface="Century" panose="02040604050505020304" pitchFamily="18" charset="0"/>
              </a:rPr>
              <a:t>currency</a:t>
            </a:r>
            <a:r>
              <a:rPr lang="en-US" sz="2000" dirty="0">
                <a:latin typeface="Century" panose="02040604050505020304" pitchFamily="18" charset="0"/>
              </a:rPr>
              <a:t> since miners need the incentive to perform the </a:t>
            </a:r>
            <a:r>
              <a:rPr lang="en-US" sz="2000" b="1" dirty="0">
                <a:latin typeface="Century" panose="02040604050505020304" pitchFamily="18" charset="0"/>
              </a:rPr>
              <a:t>critical steps.</a:t>
            </a:r>
          </a:p>
          <a:p>
            <a:pPr algn="just"/>
            <a:r>
              <a:rPr lang="en-US" sz="2000" b="1" i="0" dirty="0">
                <a:solidFill>
                  <a:srgbClr val="FF0000"/>
                </a:solidFill>
                <a:effectLst/>
                <a:latin typeface="Google Sans"/>
              </a:rPr>
              <a:t>What is nonce(number used once) in blockchain? </a:t>
            </a:r>
          </a:p>
          <a:p>
            <a:pPr marL="342900" indent="-342900" algn="just">
              <a:buFont typeface="Arial" panose="020B0604020202020204" pitchFamily="34" charset="0"/>
              <a:buChar char="•"/>
            </a:pPr>
            <a:r>
              <a:rPr lang="en-US" sz="2000" b="1" i="0" dirty="0">
                <a:solidFill>
                  <a:srgbClr val="202124"/>
                </a:solidFill>
                <a:effectLst/>
                <a:latin typeface="Google Sans"/>
              </a:rPr>
              <a:t>A nonce is </a:t>
            </a:r>
            <a:r>
              <a:rPr lang="en-US" sz="2000" b="1" i="0" dirty="0">
                <a:solidFill>
                  <a:srgbClr val="040C28"/>
                </a:solidFill>
                <a:effectLst/>
                <a:latin typeface="Google Sans"/>
              </a:rPr>
              <a:t>a value or a number that can only be used once</a:t>
            </a:r>
            <a:r>
              <a:rPr lang="en-US" sz="2000" b="0" i="0" dirty="0">
                <a:solidFill>
                  <a:srgbClr val="202124"/>
                </a:solidFill>
                <a:effectLst/>
                <a:latin typeface="Google Sans"/>
              </a:rPr>
              <a:t>.</a:t>
            </a:r>
          </a:p>
          <a:p>
            <a:pPr marL="342900" indent="-342900" algn="just">
              <a:buFont typeface="Arial" panose="020B0604020202020204" pitchFamily="34" charset="0"/>
              <a:buChar char="•"/>
            </a:pPr>
            <a:r>
              <a:rPr lang="en-US" sz="2000" b="0" i="0" dirty="0">
                <a:solidFill>
                  <a:srgbClr val="202124"/>
                </a:solidFill>
                <a:effectLst/>
                <a:latin typeface="Google Sans"/>
              </a:rPr>
              <a:t>Cryptographic hash algorithms and authentication protocols frequently employ nonces. </a:t>
            </a:r>
          </a:p>
          <a:p>
            <a:pPr marL="342900" indent="-342900" algn="just">
              <a:buFont typeface="Arial" panose="020B0604020202020204" pitchFamily="34" charset="0"/>
              <a:buChar char="•"/>
            </a:pPr>
            <a:r>
              <a:rPr lang="en-US" sz="2000" b="0" i="0" dirty="0">
                <a:solidFill>
                  <a:srgbClr val="202124"/>
                </a:solidFill>
                <a:effectLst/>
                <a:latin typeface="Google Sans"/>
              </a:rPr>
              <a:t>An </a:t>
            </a:r>
            <a:r>
              <a:rPr lang="en-US" sz="2000" b="1" i="0" dirty="0">
                <a:solidFill>
                  <a:srgbClr val="202124"/>
                </a:solidFill>
                <a:effectLst/>
                <a:latin typeface="Google Sans"/>
              </a:rPr>
              <a:t>artificially generated number </a:t>
            </a:r>
            <a:r>
              <a:rPr lang="en-US" sz="2000" b="0" i="0" dirty="0">
                <a:solidFill>
                  <a:srgbClr val="202124"/>
                </a:solidFill>
                <a:effectLst/>
                <a:latin typeface="Google Sans"/>
              </a:rPr>
              <a:t>used as a counter during the </a:t>
            </a:r>
            <a:r>
              <a:rPr lang="en-US" sz="2000" b="1" i="0" dirty="0">
                <a:solidFill>
                  <a:srgbClr val="202124"/>
                </a:solidFill>
                <a:effectLst/>
                <a:latin typeface="Google Sans"/>
              </a:rPr>
              <a:t>mining process </a:t>
            </a:r>
            <a:r>
              <a:rPr lang="en-US" sz="2000" b="0" i="0" dirty="0">
                <a:solidFill>
                  <a:srgbClr val="202124"/>
                </a:solidFill>
                <a:effectLst/>
                <a:latin typeface="Google Sans"/>
              </a:rPr>
              <a:t>is known as a nonce in the context of blockchain technology</a:t>
            </a:r>
            <a:endParaRPr lang="en-US" sz="2000" b="1" dirty="0">
              <a:latin typeface="Century" panose="02040604050505020304" pitchFamily="18" charset="0"/>
            </a:endParaRPr>
          </a:p>
        </p:txBody>
      </p:sp>
    </p:spTree>
    <p:extLst>
      <p:ext uri="{BB962C8B-B14F-4D97-AF65-F5344CB8AC3E}">
        <p14:creationId xmlns:p14="http://schemas.microsoft.com/office/powerpoint/2010/main" val="436260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8</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17463"/>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FontTx/>
              <a:buNone/>
            </a:pPr>
            <a:r>
              <a:rPr lang="en-US" altLang="en-US" b="1">
                <a:solidFill>
                  <a:srgbClr val="0070C0"/>
                </a:solidFill>
                <a:latin typeface="Garamond" panose="02020404030301010803" pitchFamily="18" charset="0"/>
              </a:rPr>
              <a:t>Process to find a valid block</a:t>
            </a:r>
            <a:endParaRPr lang="en-US" altLang="en-US" b="1" dirty="0">
              <a:solidFill>
                <a:srgbClr val="0070C0"/>
              </a:solidFill>
              <a:latin typeface="Garamond" panose="02020404030301010803" pitchFamily="18" charset="0"/>
            </a:endParaRPr>
          </a:p>
        </p:txBody>
      </p:sp>
      <p:sp>
        <p:nvSpPr>
          <p:cNvPr id="2" name="TextBox 1">
            <a:extLst>
              <a:ext uri="{FF2B5EF4-FFF2-40B4-BE49-F238E27FC236}">
                <a16:creationId xmlns:a16="http://schemas.microsoft.com/office/drawing/2014/main" id="{96562B0C-20D8-0EEB-C6FF-656C0AC5EAA4}"/>
              </a:ext>
            </a:extLst>
          </p:cNvPr>
          <p:cNvSpPr txBox="1"/>
          <p:nvPr/>
        </p:nvSpPr>
        <p:spPr>
          <a:xfrm>
            <a:off x="310026" y="548680"/>
            <a:ext cx="8534400" cy="5324535"/>
          </a:xfrm>
          <a:prstGeom prst="rect">
            <a:avLst/>
          </a:prstGeom>
          <a:noFill/>
          <a:ln>
            <a:solidFill>
              <a:schemeClr val="tx2"/>
            </a:solidFill>
          </a:ln>
        </p:spPr>
        <p:txBody>
          <a:bodyPr>
            <a:spAutoFit/>
          </a:bodyPr>
          <a:lstStyle/>
          <a:p>
            <a:pPr marL="342900" indent="-3429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Now let's see what's necessary to find a new valid block. In order to do so, we have to recall that there are </a:t>
            </a:r>
            <a:r>
              <a:rPr lang="en-US" sz="2800" b="1" i="1" dirty="0">
                <a:latin typeface="Times New Roman" panose="02020603050405020304" pitchFamily="18" charset="0"/>
                <a:cs typeface="Times New Roman" panose="02020603050405020304" pitchFamily="18" charset="0"/>
              </a:rPr>
              <a:t>two hash-based data structures:</a:t>
            </a:r>
          </a:p>
          <a:p>
            <a:pPr algn="just"/>
            <a:endParaRPr lang="en-US" sz="2400" b="1" i="1"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400" b="1" dirty="0">
                <a:latin typeface="Times New Roman" panose="02020603050405020304" pitchFamily="18" charset="0"/>
                <a:cs typeface="Times New Roman" panose="02020603050405020304" pitchFamily="18" charset="0"/>
              </a:rPr>
              <a:t>blockchain</a:t>
            </a:r>
            <a:r>
              <a:rPr lang="en-US" sz="2400" dirty="0">
                <a:latin typeface="Times New Roman" panose="02020603050405020304" pitchFamily="18" charset="0"/>
                <a:cs typeface="Times New Roman" panose="02020603050405020304" pitchFamily="18" charset="0"/>
              </a:rPr>
              <a:t>: Where each block header points to the previous block header in the chain</a:t>
            </a:r>
          </a:p>
          <a:p>
            <a:pPr marL="457200" indent="-457200" algn="just">
              <a:buFont typeface="+mj-lt"/>
              <a:buAutoNum type="arabicPeriod"/>
            </a:pPr>
            <a:r>
              <a:rPr lang="en-US" sz="2400" b="1" dirty="0">
                <a:latin typeface="Times New Roman" panose="02020603050405020304" pitchFamily="18" charset="0"/>
                <a:cs typeface="Times New Roman" panose="02020603050405020304" pitchFamily="18" charset="0"/>
              </a:rPr>
              <a:t>Merkle tree: </a:t>
            </a:r>
            <a:r>
              <a:rPr lang="en-US" sz="2400" dirty="0">
                <a:latin typeface="Times New Roman" panose="02020603050405020304" pitchFamily="18" charset="0"/>
                <a:cs typeface="Times New Roman" panose="02020603050405020304" pitchFamily="18" charset="0"/>
              </a:rPr>
              <a:t>Within each block, there’s a Markle tree.</a:t>
            </a:r>
            <a:r>
              <a:rPr lang="en-US" sz="2400" b="1" dirty="0">
                <a:latin typeface="Times New Roman" panose="02020603050405020304" pitchFamily="18" charset="0"/>
                <a:cs typeface="Times New Roman" panose="02020603050405020304" pitchFamily="18" charset="0"/>
              </a:rPr>
              <a:t> I</a:t>
            </a:r>
            <a:r>
              <a:rPr lang="en-US" sz="2400" dirty="0">
                <a:latin typeface="Times New Roman" panose="02020603050405020304" pitchFamily="18" charset="0"/>
                <a:cs typeface="Times New Roman" panose="02020603050405020304" pitchFamily="18" charset="0"/>
              </a:rPr>
              <a:t>nside every block, all of the transactions </a:t>
            </a:r>
            <a:r>
              <a:rPr lang="en-US" sz="2400" b="1" dirty="0">
                <a:latin typeface="Times New Roman" panose="02020603050405020304" pitchFamily="18" charset="0"/>
                <a:cs typeface="Times New Roman" panose="02020603050405020304" pitchFamily="18" charset="0"/>
              </a:rPr>
              <a:t>included </a:t>
            </a:r>
            <a:r>
              <a:rPr lang="en-US" sz="2400" dirty="0">
                <a:latin typeface="Times New Roman" panose="02020603050405020304" pitchFamily="18" charset="0"/>
                <a:cs typeface="Times New Roman" panose="02020603050405020304" pitchFamily="18" charset="0"/>
              </a:rPr>
              <a:t>in that block</a:t>
            </a:r>
            <a:endParaRPr lang="en-US" sz="2400" b="1" dirty="0">
              <a:latin typeface="Times New Roman" panose="02020603050405020304" pitchFamily="18" charset="0"/>
              <a:cs typeface="Times New Roman" panose="02020603050405020304" pitchFamily="18" charset="0"/>
            </a:endParaRPr>
          </a:p>
          <a:p>
            <a:pPr algn="just"/>
            <a:r>
              <a:rPr lang="en-US" sz="2400" b="1" u="sng" dirty="0">
                <a:solidFill>
                  <a:srgbClr val="0070C0"/>
                </a:solidFill>
                <a:latin typeface="Century" panose="02040604050505020304" pitchFamily="18" charset="0"/>
              </a:rPr>
              <a:t>The miners need to:</a:t>
            </a:r>
          </a:p>
          <a:p>
            <a:pPr marL="457200" indent="-457200" algn="just">
              <a:buFont typeface="+mj-lt"/>
              <a:buAutoNum type="arabicPeriod"/>
            </a:pPr>
            <a:r>
              <a:rPr lang="en-US" sz="2800" dirty="0">
                <a:latin typeface="Times New Roman" panose="02020603050405020304" pitchFamily="18" charset="0"/>
                <a:cs typeface="Times New Roman" panose="02020603050405020304" pitchFamily="18" charset="0"/>
              </a:rPr>
              <a:t>Assemble some new transactions heard from the network in a Merkle Tree</a:t>
            </a:r>
          </a:p>
          <a:p>
            <a:pPr marL="457200" indent="-457200" algn="just">
              <a:buFont typeface="+mj-lt"/>
              <a:buAutoNum type="arabicPeriod"/>
            </a:pPr>
            <a:r>
              <a:rPr lang="en-US" sz="2800" dirty="0">
                <a:latin typeface="Times New Roman" panose="02020603050405020304" pitchFamily="18" charset="0"/>
                <a:cs typeface="Times New Roman" panose="02020603050405020304" pitchFamily="18" charset="0"/>
              </a:rPr>
              <a:t>create a block with the right header pointing to the last valid block inserted</a:t>
            </a:r>
          </a:p>
        </p:txBody>
      </p:sp>
    </p:spTree>
    <p:extLst>
      <p:ext uri="{BB962C8B-B14F-4D97-AF65-F5344CB8AC3E}">
        <p14:creationId xmlns:p14="http://schemas.microsoft.com/office/powerpoint/2010/main" val="1376873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338" name="Slide Number Placeholder 1">
            <a:extLst>
              <a:ext uri="{FF2B5EF4-FFF2-40B4-BE49-F238E27FC236}">
                <a16:creationId xmlns:a16="http://schemas.microsoft.com/office/drawing/2014/main" id="{37991BDA-3753-198E-E12B-9D3205DEA31B}"/>
              </a:ext>
            </a:extLst>
          </p:cNvPr>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F87A569F-6550-4E0E-80F6-4C5E72002175}" type="slidenum">
              <a:rPr lang="es-ES" altLang="en-US" sz="1400" smtClean="0"/>
              <a:pPr>
                <a:spcBef>
                  <a:spcPct val="0"/>
                </a:spcBef>
                <a:buFontTx/>
                <a:buNone/>
              </a:pPr>
              <a:t>9</a:t>
            </a:fld>
            <a:endParaRPr lang="es-ES" altLang="en-US" sz="1400"/>
          </a:p>
        </p:txBody>
      </p:sp>
      <p:sp>
        <p:nvSpPr>
          <p:cNvPr id="14339" name="TextBox 5">
            <a:extLst>
              <a:ext uri="{FF2B5EF4-FFF2-40B4-BE49-F238E27FC236}">
                <a16:creationId xmlns:a16="http://schemas.microsoft.com/office/drawing/2014/main" id="{4449D964-BAE9-E769-6383-B2633F62CC34}"/>
              </a:ext>
            </a:extLst>
          </p:cNvPr>
          <p:cNvSpPr txBox="1">
            <a:spLocks noChangeArrowheads="1"/>
          </p:cNvSpPr>
          <p:nvPr/>
        </p:nvSpPr>
        <p:spPr bwMode="auto">
          <a:xfrm>
            <a:off x="304800" y="17463"/>
            <a:ext cx="8534400" cy="584775"/>
          </a:xfrm>
          <a:prstGeom prst="rect">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buFontTx/>
              <a:buNone/>
            </a:pPr>
            <a:r>
              <a:rPr lang="en-US" altLang="en-US" b="1">
                <a:solidFill>
                  <a:srgbClr val="0070C0"/>
                </a:solidFill>
                <a:latin typeface="Garamond" panose="02020404030301010803" pitchFamily="18" charset="0"/>
              </a:rPr>
              <a:t>Process to find a valid block</a:t>
            </a:r>
            <a:endParaRPr lang="en-US" altLang="en-US" b="1" dirty="0">
              <a:solidFill>
                <a:srgbClr val="0070C0"/>
              </a:solidFill>
              <a:latin typeface="Garamond" panose="02020404030301010803" pitchFamily="18" charset="0"/>
            </a:endParaRPr>
          </a:p>
        </p:txBody>
      </p:sp>
      <p:sp>
        <p:nvSpPr>
          <p:cNvPr id="2" name="TextBox 1">
            <a:extLst>
              <a:ext uri="{FF2B5EF4-FFF2-40B4-BE49-F238E27FC236}">
                <a16:creationId xmlns:a16="http://schemas.microsoft.com/office/drawing/2014/main" id="{96562B0C-20D8-0EEB-C6FF-656C0AC5EAA4}"/>
              </a:ext>
            </a:extLst>
          </p:cNvPr>
          <p:cNvSpPr txBox="1"/>
          <p:nvPr/>
        </p:nvSpPr>
        <p:spPr>
          <a:xfrm>
            <a:off x="310026" y="548680"/>
            <a:ext cx="8534400" cy="6001643"/>
          </a:xfrm>
          <a:prstGeom prst="rect">
            <a:avLst/>
          </a:prstGeom>
          <a:noFill/>
          <a:ln>
            <a:solidFill>
              <a:schemeClr val="tx2"/>
            </a:solidFill>
          </a:ln>
        </p:spPr>
        <p:txBody>
          <a:bodyPr>
            <a:spAutoFit/>
          </a:bodyPr>
          <a:lstStyle/>
          <a:p>
            <a:pPr algn="just"/>
            <a:r>
              <a:rPr lang="en-US" sz="2400" dirty="0">
                <a:latin typeface="Times New Roman" panose="02020603050405020304" pitchFamily="18" charset="0"/>
                <a:cs typeface="Times New Roman" panose="02020603050405020304" pitchFamily="18" charset="0"/>
              </a:rPr>
              <a:t>3. Start searching over the </a:t>
            </a:r>
            <a:r>
              <a:rPr lang="en-US" sz="2400" b="1" dirty="0">
                <a:latin typeface="Times New Roman" panose="02020603050405020304" pitchFamily="18" charset="0"/>
                <a:cs typeface="Times New Roman" panose="02020603050405020304" pitchFamily="18" charset="0"/>
              </a:rPr>
              <a:t>nonce field </a:t>
            </a:r>
            <a:r>
              <a:rPr lang="en-US" sz="2400" dirty="0">
                <a:latin typeface="Times New Roman" panose="02020603050405020304" pitchFamily="18" charset="0"/>
                <a:cs typeface="Times New Roman" panose="02020603050405020304" pitchFamily="18" charset="0"/>
              </a:rPr>
              <a:t>and try to find a block header with </a:t>
            </a:r>
            <a:r>
              <a:rPr lang="en-US" sz="2400" b="1" dirty="0">
                <a:latin typeface="Times New Roman" panose="02020603050405020304" pitchFamily="18" charset="0"/>
                <a:cs typeface="Times New Roman" panose="02020603050405020304" pitchFamily="18" charset="0"/>
              </a:rPr>
              <a:t>a hash </a:t>
            </a:r>
            <a:r>
              <a:rPr lang="en-US" sz="2400" dirty="0">
                <a:latin typeface="Times New Roman" panose="02020603050405020304" pitchFamily="18" charset="0"/>
                <a:cs typeface="Times New Roman" panose="02020603050405020304" pitchFamily="18" charset="0"/>
              </a:rPr>
              <a:t>that starts with the required </a:t>
            </a:r>
            <a:r>
              <a:rPr lang="en-US" sz="2400" b="1" dirty="0">
                <a:latin typeface="Times New Roman" panose="02020603050405020304" pitchFamily="18" charset="0"/>
                <a:cs typeface="Times New Roman" panose="02020603050405020304" pitchFamily="18" charset="0"/>
              </a:rPr>
              <a:t>number of zeros. </a:t>
            </a:r>
          </a:p>
          <a:p>
            <a:pPr marL="800100" lvl="1" indent="-342900" algn="just">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The miners try to change this 32-bit nonce every time that they obtain hashes that </a:t>
            </a:r>
            <a:r>
              <a:rPr lang="en-US" sz="2400" b="1" dirty="0">
                <a:latin typeface="Times New Roman" panose="02020603050405020304" pitchFamily="18" charset="0"/>
                <a:cs typeface="Times New Roman" panose="02020603050405020304" pitchFamily="18" charset="0"/>
              </a:rPr>
              <a:t>don't satisfy </a:t>
            </a:r>
            <a:r>
              <a:rPr lang="en-US" sz="2400" dirty="0">
                <a:latin typeface="Times New Roman" panose="02020603050405020304" pitchFamily="18" charset="0"/>
                <a:cs typeface="Times New Roman" panose="02020603050405020304" pitchFamily="18" charset="0"/>
              </a:rPr>
              <a:t>the desired condition. </a:t>
            </a:r>
          </a:p>
          <a:p>
            <a:pPr marL="800100" lvl="1" indent="-342900" algn="just">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If a miner tries every possible 32-bit nonce and doesn't obtain a hash with the required format, he can try to modify the </a:t>
            </a:r>
            <a:r>
              <a:rPr lang="en-US" sz="2400" b="1" dirty="0">
                <a:latin typeface="Times New Roman" panose="02020603050405020304" pitchFamily="18" charset="0"/>
                <a:cs typeface="Times New Roman" panose="02020603050405020304" pitchFamily="18" charset="0"/>
              </a:rPr>
              <a:t>extra nonce</a:t>
            </a:r>
            <a:r>
              <a:rPr lang="en-US" sz="2400" dirty="0">
                <a:latin typeface="Times New Roman" panose="02020603050405020304" pitchFamily="18" charset="0"/>
                <a:cs typeface="Times New Roman" panose="02020603050405020304" pitchFamily="18" charset="0"/>
              </a:rPr>
              <a:t>. </a:t>
            </a:r>
          </a:p>
          <a:p>
            <a:pPr marL="800100" lvl="1" indent="-342900" algn="just">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This corresponds to the </a:t>
            </a:r>
            <a:r>
              <a:rPr lang="en-US" sz="2400" b="1" dirty="0">
                <a:latin typeface="Times New Roman" panose="02020603050405020304" pitchFamily="18" charset="0"/>
                <a:cs typeface="Times New Roman" panose="02020603050405020304" pitchFamily="18" charset="0"/>
              </a:rPr>
              <a:t>output index </a:t>
            </a:r>
            <a:r>
              <a:rPr lang="en-US" sz="2400" dirty="0">
                <a:latin typeface="Times New Roman" panose="02020603050405020304" pitchFamily="18" charset="0"/>
                <a:cs typeface="Times New Roman" panose="02020603050405020304" pitchFamily="18" charset="0"/>
              </a:rPr>
              <a:t>of the </a:t>
            </a:r>
            <a:r>
              <a:rPr lang="en-US" sz="2400" b="1" dirty="0" err="1">
                <a:solidFill>
                  <a:srgbClr val="FF0000"/>
                </a:solidFill>
                <a:latin typeface="Times New Roman" panose="02020603050405020304" pitchFamily="18" charset="0"/>
                <a:cs typeface="Times New Roman" panose="02020603050405020304" pitchFamily="18" charset="0"/>
              </a:rPr>
              <a:t>coinbase</a:t>
            </a:r>
            <a:r>
              <a:rPr lang="en-US" sz="2400" dirty="0">
                <a:latin typeface="Times New Roman" panose="02020603050405020304" pitchFamily="18" charset="0"/>
                <a:cs typeface="Times New Roman" panose="02020603050405020304" pitchFamily="18" charset="0"/>
              </a:rPr>
              <a:t> transaction. Since this transaction creates </a:t>
            </a:r>
            <a:r>
              <a:rPr lang="en-US" sz="2400" b="1" dirty="0">
                <a:latin typeface="Times New Roman" panose="02020603050405020304" pitchFamily="18" charset="0"/>
                <a:cs typeface="Times New Roman" panose="02020603050405020304" pitchFamily="18" charset="0"/>
              </a:rPr>
              <a:t>new coins</a:t>
            </a:r>
            <a:r>
              <a:rPr lang="en-US" sz="2400" dirty="0">
                <a:latin typeface="Times New Roman" panose="02020603050405020304" pitchFamily="18" charset="0"/>
                <a:cs typeface="Times New Roman" panose="02020603050405020304" pitchFamily="18" charset="0"/>
              </a:rPr>
              <a:t>, doesn't refer to an output of a </a:t>
            </a:r>
            <a:r>
              <a:rPr lang="en-US" sz="2400" b="1" dirty="0">
                <a:latin typeface="Times New Roman" panose="02020603050405020304" pitchFamily="18" charset="0"/>
                <a:cs typeface="Times New Roman" panose="02020603050405020304" pitchFamily="18" charset="0"/>
              </a:rPr>
              <a:t>previous transaction</a:t>
            </a:r>
            <a:r>
              <a:rPr lang="en-US" sz="2400" dirty="0">
                <a:latin typeface="Times New Roman" panose="02020603050405020304" pitchFamily="18" charset="0"/>
                <a:cs typeface="Times New Roman" panose="02020603050405020304" pitchFamily="18" charset="0"/>
              </a:rPr>
              <a:t>. </a:t>
            </a:r>
          </a:p>
          <a:p>
            <a:pPr marL="800100" lvl="1" indent="-342900" algn="just">
              <a:buFont typeface="Wingdings" panose="05000000000000000000" pitchFamily="2" charset="2"/>
              <a:buChar char="ü"/>
            </a:pPr>
            <a:r>
              <a:rPr lang="en-US" sz="2400" dirty="0">
                <a:latin typeface="Times New Roman" panose="02020603050405020304" pitchFamily="18" charset="0"/>
                <a:cs typeface="Times New Roman" panose="02020603050405020304" pitchFamily="18" charset="0"/>
              </a:rPr>
              <a:t>When this parameter is changed, the hash of the entire Merkle Tree changes, too. So, changing the </a:t>
            </a:r>
            <a:r>
              <a:rPr lang="en-US" sz="2400" b="1" dirty="0">
                <a:latin typeface="Times New Roman" panose="02020603050405020304" pitchFamily="18" charset="0"/>
                <a:cs typeface="Times New Roman" panose="02020603050405020304" pitchFamily="18" charset="0"/>
              </a:rPr>
              <a:t>extra-nonce</a:t>
            </a:r>
            <a:r>
              <a:rPr lang="en-US" sz="2400" dirty="0">
                <a:latin typeface="Times New Roman" panose="02020603050405020304" pitchFamily="18" charset="0"/>
                <a:cs typeface="Times New Roman" panose="02020603050405020304" pitchFamily="18" charset="0"/>
              </a:rPr>
              <a:t> is more computationally expensive than changing the nonce itself</a:t>
            </a:r>
            <a:r>
              <a:rPr lang="en-US" sz="2000" dirty="0">
                <a:latin typeface="Times New Roman" panose="02020603050405020304" pitchFamily="18" charset="0"/>
                <a:cs typeface="Times New Roman" panose="02020603050405020304" pitchFamily="18" charset="0"/>
              </a:rPr>
              <a:t>.</a:t>
            </a:r>
          </a:p>
          <a:p>
            <a:pPr algn="just"/>
            <a:r>
              <a:rPr lang="en-US" sz="2000" dirty="0">
                <a:latin typeface="Times New Roman" panose="02020603050405020304" pitchFamily="18" charset="0"/>
                <a:cs typeface="Times New Roman" panose="02020603050405020304" pitchFamily="18" charset="0"/>
              </a:rPr>
              <a:t>4. </a:t>
            </a:r>
            <a:r>
              <a:rPr lang="en-US" sz="2400" dirty="0">
                <a:latin typeface="Times New Roman" panose="02020603050405020304" pitchFamily="18" charset="0"/>
                <a:cs typeface="Times New Roman" panose="02020603050405020304" pitchFamily="18" charset="0"/>
              </a:rPr>
              <a:t>Finally, the miner is able to find the </a:t>
            </a:r>
            <a:r>
              <a:rPr lang="en-US" sz="2400" b="1" dirty="0">
                <a:latin typeface="Times New Roman" panose="02020603050405020304" pitchFamily="18" charset="0"/>
                <a:cs typeface="Times New Roman" panose="02020603050405020304" pitchFamily="18" charset="0"/>
              </a:rPr>
              <a:t>correct nonce </a:t>
            </a:r>
            <a:r>
              <a:rPr lang="en-US" sz="2400" dirty="0">
                <a:latin typeface="Times New Roman" panose="02020603050405020304" pitchFamily="18" charset="0"/>
                <a:cs typeface="Times New Roman" panose="02020603050405020304" pitchFamily="18" charset="0"/>
              </a:rPr>
              <a:t>before the other competitors and can </a:t>
            </a:r>
            <a:r>
              <a:rPr lang="en-US" sz="2400" b="1" dirty="0">
                <a:latin typeface="Times New Roman" panose="02020603050405020304" pitchFamily="18" charset="0"/>
                <a:cs typeface="Times New Roman" panose="02020603050405020304" pitchFamily="18" charset="0"/>
              </a:rPr>
              <a:t>broadcast the </a:t>
            </a:r>
            <a:r>
              <a:rPr lang="en-US" sz="2400" dirty="0">
                <a:latin typeface="Times New Roman" panose="02020603050405020304" pitchFamily="18" charset="0"/>
                <a:cs typeface="Times New Roman" panose="02020603050405020304" pitchFamily="18" charset="0"/>
              </a:rPr>
              <a:t>block on the network.</a:t>
            </a:r>
          </a:p>
        </p:txBody>
      </p:sp>
    </p:spTree>
    <p:extLst>
      <p:ext uri="{BB962C8B-B14F-4D97-AF65-F5344CB8AC3E}">
        <p14:creationId xmlns:p14="http://schemas.microsoft.com/office/powerpoint/2010/main" val="3235541788"/>
      </p:ext>
    </p:extLst>
  </p:cSld>
  <p:clrMapOvr>
    <a:masterClrMapping/>
  </p:clrMapOvr>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39A427E9303B54DBFBBE113110CA6DF" ma:contentTypeVersion="4" ma:contentTypeDescription="Create a new document." ma:contentTypeScope="" ma:versionID="a1cdd523133b28a59edc56bd748bf817">
  <xsd:schema xmlns:xsd="http://www.w3.org/2001/XMLSchema" xmlns:xs="http://www.w3.org/2001/XMLSchema" xmlns:p="http://schemas.microsoft.com/office/2006/metadata/properties" xmlns:ns2="7b7b3b4e-94b4-4794-84f5-8d6141b0fac6" targetNamespace="http://schemas.microsoft.com/office/2006/metadata/properties" ma:root="true" ma:fieldsID="e8fffae3e475de9ba7e9d19c6320ad4c" ns2:_="">
    <xsd:import namespace="7b7b3b4e-94b4-4794-84f5-8d6141b0fac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7b3b4e-94b4-4794-84f5-8d6141b0fac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2C5DD97-E2BE-4523-936D-041FDF5A35E6}"/>
</file>

<file path=customXml/itemProps2.xml><?xml version="1.0" encoding="utf-8"?>
<ds:datastoreItem xmlns:ds="http://schemas.openxmlformats.org/officeDocument/2006/customXml" ds:itemID="{D8A2B350-C027-477E-AC70-8532D6E89B54}">
  <ds:schemaRefs>
    <ds:schemaRef ds:uri="http://schemas.microsoft.com/sharepoint/v3/contenttype/forms"/>
  </ds:schemaRefs>
</ds:datastoreItem>
</file>

<file path=customXml/itemProps3.xml><?xml version="1.0" encoding="utf-8"?>
<ds:datastoreItem xmlns:ds="http://schemas.openxmlformats.org/officeDocument/2006/customXml" ds:itemID="{43EE1378-D95C-42D7-8A3C-46C2F6DA1C5B}"/>
</file>

<file path=docProps/app.xml><?xml version="1.0" encoding="utf-8"?>
<Properties xmlns="http://schemas.openxmlformats.org/officeDocument/2006/extended-properties" xmlns:vt="http://schemas.openxmlformats.org/officeDocument/2006/docPropsVTypes">
  <TotalTime>90622</TotalTime>
  <Words>3888</Words>
  <Application>Microsoft Office PowerPoint</Application>
  <PresentationFormat>On-screen Show (4:3)</PresentationFormat>
  <Paragraphs>386</Paragraphs>
  <Slides>38</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Arial</vt:lpstr>
      <vt:lpstr>Calibri</vt:lpstr>
      <vt:lpstr>Century</vt:lpstr>
      <vt:lpstr>Garamond</vt:lpstr>
      <vt:lpstr>Google Sans</vt:lpstr>
      <vt:lpstr>Sitka Small</vt:lpstr>
      <vt:lpstr>Sitka Small Semibold</vt:lpstr>
      <vt:lpstr>Times New Roman</vt:lpstr>
      <vt:lpstr>Wingdings</vt:lpstr>
      <vt:lpstr>Diseño predeterminado</vt:lpstr>
      <vt:lpstr>CSE1006 – Blockchain and Cryptocurrency Technologies  MODULE - 4</vt:lpstr>
      <vt:lpstr>Content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Siracusa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Mariajose</dc:creator>
  <cp:lastModifiedBy>Jayanthi Ramasamy</cp:lastModifiedBy>
  <cp:revision>514</cp:revision>
  <dcterms:created xsi:type="dcterms:W3CDTF">2009-03-26T20:51:52Z</dcterms:created>
  <dcterms:modified xsi:type="dcterms:W3CDTF">2023-03-08T19:21:19Z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0x010100439A427E9303B54DBFBBE113110CA6DF</vt:lpwstr>
  </property>
</Properties>
</file>